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Lst>
  <p:sldSz cy="6858000" cx="9144000"/>
  <p:notesSz cx="6858000" cy="9144000"/>
  <p:embeddedFontLst>
    <p:embeddedFont>
      <p:font typeface="Source Sans Pr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1" roundtripDataSignature="AMtx7mjsG4Phkfz2QZeTrATXNQ+cC2P5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41F11C-0665-4DB9-BA80-3A2ED20CC256}">
  <a:tblStyle styleId="{F441F11C-0665-4DB9-BA80-3A2ED20CC256}" styleName="Table_0">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AEB"/>
          </a:solidFill>
        </a:fill>
      </a:tcStyle>
    </a:wholeTbl>
    <a:band1H>
      <a:tcTxStyle/>
      <a:tcStyle>
        <a:fill>
          <a:solidFill>
            <a:srgbClr val="CBD4D5"/>
          </a:solidFill>
        </a:fill>
      </a:tcStyle>
    </a:band1H>
    <a:band2H>
      <a:tcTxStyle/>
    </a:band2H>
    <a:band1V>
      <a:tcTxStyle/>
      <a:tcStyle>
        <a:fill>
          <a:solidFill>
            <a:srgbClr val="CBD4D5"/>
          </a:solidFill>
        </a:fill>
      </a:tcStyle>
    </a:band1V>
    <a:band2V>
      <a:tcTxStyle/>
    </a:band2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11F7FA8-C6DB-4FE8-A5DC-467F0DEA6CE2}" styleName="Table_1">
    <a:wholeTbl>
      <a:tcTxStyle b="off" i="off">
        <a:font>
          <a:latin typeface="Times New Roman"/>
          <a:ea typeface="Times New Roman"/>
          <a:cs typeface="Times New Roman"/>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Times New Roman"/>
          <a:ea typeface="Times New Roman"/>
          <a:cs typeface="Times New Roman"/>
        </a:font>
        <a:schemeClr val="lt1"/>
      </a:tcTxStyle>
      <a:tcStyle>
        <a:fill>
          <a:solidFill>
            <a:schemeClr val="accent1"/>
          </a:solidFill>
        </a:fill>
      </a:tcStyle>
    </a:firstRow>
    <a:neCell>
      <a:tcTxStyle/>
    </a:neCell>
    <a:nwCell>
      <a:tcTxStyle/>
    </a:nwCell>
  </a:tblStyle>
  <a:tblStyle styleId="{19EB8050-B647-453C-915B-0DF1592F0031}" styleName="Table_2">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SourceSansPro-regular.fntdata"/><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SourceSansPro-italic.fntdata"/><Relationship Id="rId108" Type="http://schemas.openxmlformats.org/officeDocument/2006/relationships/font" Target="fonts/SourceSansPr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SourceSansPr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1" Type="http://customschemas.google.com/relationships/presentationmetadata" Target="meta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2" name="Google Shape;792;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2" name="Google Shape;872;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6" name="Google Shape;886;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pener: Version A">
  <p:cSld name="1_Opener: Version A">
    <p:spTree>
      <p:nvGrpSpPr>
        <p:cNvPr id="11" name="Shape 11"/>
        <p:cNvGrpSpPr/>
        <p:nvPr/>
      </p:nvGrpSpPr>
      <p:grpSpPr>
        <a:xfrm>
          <a:off x="0" y="0"/>
          <a:ext cx="0" cy="0"/>
          <a:chOff x="0" y="0"/>
          <a:chExt cx="0" cy="0"/>
        </a:xfrm>
      </p:grpSpPr>
      <p:sp>
        <p:nvSpPr>
          <p:cNvPr id="12" name="Google Shape;12;p101"/>
          <p:cNvSpPr txBox="1"/>
          <p:nvPr>
            <p:ph type="title"/>
          </p:nvPr>
        </p:nvSpPr>
        <p:spPr>
          <a:xfrm>
            <a:off x="152400" y="365125"/>
            <a:ext cx="8839200" cy="13874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01"/>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1"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1"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101"/>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101"/>
          <p:cNvSpPr txBox="1"/>
          <p:nvPr>
            <p:ph idx="3" type="body"/>
          </p:nvPr>
        </p:nvSpPr>
        <p:spPr>
          <a:xfrm>
            <a:off x="152400" y="37338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007787"/>
              </a:buClr>
              <a:buSzPts val="4000"/>
              <a:buFont typeface="Arial"/>
              <a:buNone/>
              <a:defRPr b="1" i="0" sz="4000" u="none" cap="none" strike="noStrike">
                <a:solidFill>
                  <a:srgbClr val="007787"/>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6" name="Google Shape;16;p101"/>
          <p:cNvSpPr txBox="1"/>
          <p:nvPr>
            <p:ph idx="4" type="body"/>
          </p:nvPr>
        </p:nvSpPr>
        <p:spPr>
          <a:xfrm>
            <a:off x="152400" y="4267200"/>
            <a:ext cx="8839200" cy="24384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7" name="Google Shape;17;p101"/>
          <p:cNvSpPr txBox="1"/>
          <p:nvPr>
            <p:ph idx="5" type="body"/>
          </p:nvPr>
        </p:nvSpPr>
        <p:spPr>
          <a:xfrm>
            <a:off x="1568918" y="6248400"/>
            <a:ext cx="6584482" cy="457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8" name="Google Shape;18;p101"/>
          <p:cNvSpPr txBox="1"/>
          <p:nvPr>
            <p:ph idx="6" type="body"/>
          </p:nvPr>
        </p:nvSpPr>
        <p:spPr>
          <a:xfrm>
            <a:off x="152400" y="6092825"/>
            <a:ext cx="8839200" cy="2730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C1 (single#)">
  <p:cSld name="Chapter Outline: Version C1 (single#)">
    <p:spTree>
      <p:nvGrpSpPr>
        <p:cNvPr id="82" name="Shape 82"/>
        <p:cNvGrpSpPr/>
        <p:nvPr/>
      </p:nvGrpSpPr>
      <p:grpSpPr>
        <a:xfrm>
          <a:off x="0" y="0"/>
          <a:ext cx="0" cy="0"/>
          <a:chOff x="0" y="0"/>
          <a:chExt cx="0" cy="0"/>
        </a:xfrm>
      </p:grpSpPr>
      <p:sp>
        <p:nvSpPr>
          <p:cNvPr id="83" name="Google Shape;83;p111"/>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5" name="Google Shape;85;p111"/>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11"/>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C2 (double#)">
  <p:cSld name="Chapter Outline: Version C2 (double#)">
    <p:spTree>
      <p:nvGrpSpPr>
        <p:cNvPr id="87" name="Shape 87"/>
        <p:cNvGrpSpPr/>
        <p:nvPr/>
      </p:nvGrpSpPr>
      <p:grpSpPr>
        <a:xfrm>
          <a:off x="0" y="0"/>
          <a:ext cx="0" cy="0"/>
          <a:chOff x="0" y="0"/>
          <a:chExt cx="0" cy="0"/>
        </a:xfrm>
      </p:grpSpPr>
      <p:sp>
        <p:nvSpPr>
          <p:cNvPr id="88" name="Google Shape;88;p112"/>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12"/>
          <p:cNvSpPr txBox="1"/>
          <p:nvPr>
            <p:ph idx="1" type="body"/>
          </p:nvPr>
        </p:nvSpPr>
        <p:spPr>
          <a:xfrm>
            <a:off x="304800" y="1752600"/>
            <a:ext cx="8534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90" name="Google Shape;90;p112"/>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1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D">
  <p:cSld name="Chapter Outline: Version D">
    <p:spTree>
      <p:nvGrpSpPr>
        <p:cNvPr id="92" name="Shape 92"/>
        <p:cNvGrpSpPr/>
        <p:nvPr/>
      </p:nvGrpSpPr>
      <p:grpSpPr>
        <a:xfrm>
          <a:off x="0" y="0"/>
          <a:ext cx="0" cy="0"/>
          <a:chOff x="0" y="0"/>
          <a:chExt cx="0" cy="0"/>
        </a:xfrm>
      </p:grpSpPr>
      <p:sp>
        <p:nvSpPr>
          <p:cNvPr id="93" name="Google Shape;93;p113"/>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1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50519" lvl="1" marL="914400" marR="0" rtl="0" algn="l">
              <a:lnSpc>
                <a:spcPct val="90000"/>
              </a:lnSpc>
              <a:spcBef>
                <a:spcPts val="500"/>
              </a:spcBef>
              <a:spcAft>
                <a:spcPts val="0"/>
              </a:spcAft>
              <a:buClr>
                <a:schemeClr val="accent2"/>
              </a:buClr>
              <a:buSzPts val="1920"/>
              <a:buFont typeface="Courier New"/>
              <a:buChar char="o"/>
              <a:defRPr b="0" i="0" sz="2400" u="none" cap="none" strike="noStrike">
                <a:solidFill>
                  <a:schemeClr val="dk1"/>
                </a:solidFill>
                <a:latin typeface="Times New Roman"/>
                <a:ea typeface="Times New Roman"/>
                <a:cs typeface="Times New Roman"/>
                <a:sym typeface="Times New Roman"/>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95" name="Google Shape;95;p113"/>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1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1 (single#)">
  <p:cSld name="Chapter Outline: Version E1 (single#)">
    <p:spTree>
      <p:nvGrpSpPr>
        <p:cNvPr id="97" name="Shape 97"/>
        <p:cNvGrpSpPr/>
        <p:nvPr/>
      </p:nvGrpSpPr>
      <p:grpSpPr>
        <a:xfrm>
          <a:off x="0" y="0"/>
          <a:ext cx="0" cy="0"/>
          <a:chOff x="0" y="0"/>
          <a:chExt cx="0" cy="0"/>
        </a:xfrm>
      </p:grpSpPr>
      <p:sp>
        <p:nvSpPr>
          <p:cNvPr id="98" name="Google Shape;98;p114"/>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4"/>
          <p:cNvSpPr txBox="1"/>
          <p:nvPr>
            <p:ph idx="1" type="body"/>
          </p:nvPr>
        </p:nvSpPr>
        <p:spPr>
          <a:xfrm>
            <a:off x="304800" y="1752600"/>
            <a:ext cx="8534400" cy="4419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0" name="Google Shape;100;p114"/>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14"/>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2 (double#)">
  <p:cSld name="Chapter Outline: Version E2 (double#)">
    <p:spTree>
      <p:nvGrpSpPr>
        <p:cNvPr id="102" name="Shape 102"/>
        <p:cNvGrpSpPr/>
        <p:nvPr/>
      </p:nvGrpSpPr>
      <p:grpSpPr>
        <a:xfrm>
          <a:off x="0" y="0"/>
          <a:ext cx="0" cy="0"/>
          <a:chOff x="0" y="0"/>
          <a:chExt cx="0" cy="0"/>
        </a:xfrm>
      </p:grpSpPr>
      <p:sp>
        <p:nvSpPr>
          <p:cNvPr id="103" name="Google Shape;103;p115"/>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15"/>
          <p:cNvSpPr txBox="1"/>
          <p:nvPr>
            <p:ph idx="1" type="body"/>
          </p:nvPr>
        </p:nvSpPr>
        <p:spPr>
          <a:xfrm>
            <a:off x="304800" y="1752600"/>
            <a:ext cx="8534400" cy="4343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05" name="Google Shape;105;p115"/>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15"/>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E1">
  <p:cSld name="Chapter Outline: Version E1">
    <p:spTree>
      <p:nvGrpSpPr>
        <p:cNvPr id="107" name="Shape 107"/>
        <p:cNvGrpSpPr/>
        <p:nvPr/>
      </p:nvGrpSpPr>
      <p:grpSpPr>
        <a:xfrm>
          <a:off x="0" y="0"/>
          <a:ext cx="0" cy="0"/>
          <a:chOff x="0" y="0"/>
          <a:chExt cx="0" cy="0"/>
        </a:xfrm>
      </p:grpSpPr>
      <p:sp>
        <p:nvSpPr>
          <p:cNvPr id="108" name="Google Shape;108;p116"/>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16"/>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accent2"/>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81000" lvl="2" marL="1371600" marR="0" rtl="0" algn="l">
              <a:lnSpc>
                <a:spcPct val="90000"/>
              </a:lnSpc>
              <a:spcBef>
                <a:spcPts val="500"/>
              </a:spcBef>
              <a:spcAft>
                <a:spcPts val="0"/>
              </a:spcAft>
              <a:buClr>
                <a:schemeClr val="accent2"/>
              </a:buClr>
              <a:buSzPts val="2400"/>
              <a:buFont typeface="Arial"/>
              <a:buChar char="•"/>
              <a:defRPr b="0" i="0" sz="2400" u="none" cap="none" strike="noStrike">
                <a:solidFill>
                  <a:schemeClr val="accent2"/>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10" name="Google Shape;110;p116"/>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16"/>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F1">
  <p:cSld name="Chapter Outline: Version F1">
    <p:spTree>
      <p:nvGrpSpPr>
        <p:cNvPr id="112" name="Shape 112"/>
        <p:cNvGrpSpPr/>
        <p:nvPr/>
      </p:nvGrpSpPr>
      <p:grpSpPr>
        <a:xfrm>
          <a:off x="0" y="0"/>
          <a:ext cx="0" cy="0"/>
          <a:chOff x="0" y="0"/>
          <a:chExt cx="0" cy="0"/>
        </a:xfrm>
      </p:grpSpPr>
      <p:sp>
        <p:nvSpPr>
          <p:cNvPr id="113" name="Google Shape;113;p117"/>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17"/>
          <p:cNvSpPr txBox="1"/>
          <p:nvPr>
            <p:ph idx="1" type="body"/>
          </p:nvPr>
        </p:nvSpPr>
        <p:spPr>
          <a:xfrm>
            <a:off x="304800" y="1752600"/>
            <a:ext cx="85344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15" name="Google Shape;115;p117"/>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17"/>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F2 (2 text boxes)">
  <p:cSld name="Chapter Outline: Version F2 (2 text boxes)">
    <p:spTree>
      <p:nvGrpSpPr>
        <p:cNvPr id="117" name="Shape 117"/>
        <p:cNvGrpSpPr/>
        <p:nvPr/>
      </p:nvGrpSpPr>
      <p:grpSpPr>
        <a:xfrm>
          <a:off x="0" y="0"/>
          <a:ext cx="0" cy="0"/>
          <a:chOff x="0" y="0"/>
          <a:chExt cx="0" cy="0"/>
        </a:xfrm>
      </p:grpSpPr>
      <p:sp>
        <p:nvSpPr>
          <p:cNvPr id="118" name="Google Shape;118;p118"/>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18"/>
          <p:cNvSpPr txBox="1"/>
          <p:nvPr>
            <p:ph idx="1" type="body"/>
          </p:nvPr>
        </p:nvSpPr>
        <p:spPr>
          <a:xfrm>
            <a:off x="304800" y="1752600"/>
            <a:ext cx="40386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0" name="Google Shape;120;p118"/>
          <p:cNvSpPr txBox="1"/>
          <p:nvPr>
            <p:ph idx="2" type="body"/>
          </p:nvPr>
        </p:nvSpPr>
        <p:spPr>
          <a:xfrm>
            <a:off x="4767262" y="1752600"/>
            <a:ext cx="4038600" cy="4419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1" name="Google Shape;121;p118"/>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18"/>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G">
  <p:cSld name="Chapter Outline: Version G">
    <p:spTree>
      <p:nvGrpSpPr>
        <p:cNvPr id="123" name="Shape 123"/>
        <p:cNvGrpSpPr/>
        <p:nvPr/>
      </p:nvGrpSpPr>
      <p:grpSpPr>
        <a:xfrm>
          <a:off x="0" y="0"/>
          <a:ext cx="0" cy="0"/>
          <a:chOff x="0" y="0"/>
          <a:chExt cx="0" cy="0"/>
        </a:xfrm>
      </p:grpSpPr>
      <p:sp>
        <p:nvSpPr>
          <p:cNvPr id="124" name="Google Shape;124;p119"/>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119"/>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2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2pPr>
            <a:lvl3pPr indent="-406400" lvl="2" marL="1371600" marR="0" rtl="0" algn="l">
              <a:lnSpc>
                <a:spcPct val="90000"/>
              </a:lnSpc>
              <a:spcBef>
                <a:spcPts val="1000"/>
              </a:spcBef>
              <a:spcAft>
                <a:spcPts val="0"/>
              </a:spcAft>
              <a:buClr>
                <a:schemeClr val="accent2"/>
              </a:buClr>
              <a:buSzPts val="2800"/>
              <a:buFont typeface="Arial"/>
              <a:buAutoNum type="arabicPeriod"/>
              <a:defRPr b="0" i="0" sz="28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26" name="Google Shape;126;p119"/>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27" name="Google Shape;127;p11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 Table plus 1 column">
  <p:cSld name="2_ Table plus 1 column">
    <p:spTree>
      <p:nvGrpSpPr>
        <p:cNvPr id="128" name="Shape 128"/>
        <p:cNvGrpSpPr/>
        <p:nvPr/>
      </p:nvGrpSpPr>
      <p:grpSpPr>
        <a:xfrm>
          <a:off x="0" y="0"/>
          <a:ext cx="0" cy="0"/>
          <a:chOff x="0" y="0"/>
          <a:chExt cx="0" cy="0"/>
        </a:xfrm>
      </p:grpSpPr>
      <p:sp>
        <p:nvSpPr>
          <p:cNvPr id="129" name="Google Shape;129;p12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120"/>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1" name="Google Shape;131;p120"/>
          <p:cNvSpPr/>
          <p:nvPr>
            <p:ph idx="2" type="tbl"/>
          </p:nvPr>
        </p:nvSpPr>
        <p:spPr>
          <a:xfrm>
            <a:off x="4953000" y="3352800"/>
            <a:ext cx="22098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2" name="Google Shape;132;p120"/>
          <p:cNvSpPr txBox="1"/>
          <p:nvPr>
            <p:ph idx="3" type="body"/>
          </p:nvPr>
        </p:nvSpPr>
        <p:spPr>
          <a:xfrm>
            <a:off x="304800" y="4572000"/>
            <a:ext cx="8534400" cy="4572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3" name="Google Shape;133;p120"/>
          <p:cNvSpPr txBox="1"/>
          <p:nvPr>
            <p:ph idx="4" type="body"/>
          </p:nvPr>
        </p:nvSpPr>
        <p:spPr>
          <a:xfrm>
            <a:off x="304800" y="5181600"/>
            <a:ext cx="8534400" cy="9906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4" name="Google Shape;134;p120"/>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35" name="Google Shape;135;p120"/>
          <p:cNvSpPr/>
          <p:nvPr>
            <p:ph idx="5" type="tbl"/>
          </p:nvPr>
        </p:nvSpPr>
        <p:spPr>
          <a:xfrm>
            <a:off x="381000" y="3429000"/>
            <a:ext cx="20574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6" name="Google Shape;136;p120"/>
          <p:cNvSpPr/>
          <p:nvPr>
            <p:ph idx="6" type="tbl"/>
          </p:nvPr>
        </p:nvSpPr>
        <p:spPr>
          <a:xfrm>
            <a:off x="2667000" y="3505200"/>
            <a:ext cx="1912938"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7" name="Google Shape;137;p120"/>
          <p:cNvSpPr/>
          <p:nvPr>
            <p:ph idx="7" type="tbl"/>
          </p:nvPr>
        </p:nvSpPr>
        <p:spPr>
          <a:xfrm>
            <a:off x="7315200" y="3429000"/>
            <a:ext cx="1520825"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8" name="Google Shape;138;p120"/>
          <p:cNvSpPr txBox="1"/>
          <p:nvPr>
            <p:ph idx="8" type="body"/>
          </p:nvPr>
        </p:nvSpPr>
        <p:spPr>
          <a:xfrm>
            <a:off x="381000" y="5648648"/>
            <a:ext cx="8531225" cy="919163"/>
          </a:xfrm>
          <a:prstGeom prst="rect">
            <a:avLst/>
          </a:prstGeom>
          <a:noFill/>
          <a:ln>
            <a:noFill/>
          </a:ln>
        </p:spPr>
        <p:txBody>
          <a:bodyPr anchorCtr="0" anchor="t" bIns="45700" lIns="91425" spcFirstLastPara="1" rIns="91425" wrap="square" tIns="45700">
            <a:noAutofit/>
          </a:bodyPr>
          <a:lstStyle>
            <a:lvl1pPr indent="-386651" lvl="0" marL="457200" marR="0" rtl="0" algn="l">
              <a:lnSpc>
                <a:spcPct val="90000"/>
              </a:lnSpc>
              <a:spcBef>
                <a:spcPts val="1000"/>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39" name="Google Shape;139;p120"/>
          <p:cNvSpPr txBox="1"/>
          <p:nvPr/>
        </p:nvSpPr>
        <p:spPr>
          <a:xfrm>
            <a:off x="2941320" y="6419851"/>
            <a:ext cx="32782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Copyright ©2020 John Wiley &amp; Sons, Inc.</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er: Version A">
  <p:cSld name="Opener: Version A">
    <p:spTree>
      <p:nvGrpSpPr>
        <p:cNvPr id="19" name="Shape 19"/>
        <p:cNvGrpSpPr/>
        <p:nvPr/>
      </p:nvGrpSpPr>
      <p:grpSpPr>
        <a:xfrm>
          <a:off x="0" y="0"/>
          <a:ext cx="0" cy="0"/>
          <a:chOff x="0" y="0"/>
          <a:chExt cx="0" cy="0"/>
        </a:xfrm>
      </p:grpSpPr>
      <p:sp>
        <p:nvSpPr>
          <p:cNvPr id="20" name="Google Shape;20;p107"/>
          <p:cNvSpPr txBox="1"/>
          <p:nvPr>
            <p:ph type="title"/>
          </p:nvPr>
        </p:nvSpPr>
        <p:spPr>
          <a:xfrm>
            <a:off x="152400" y="365125"/>
            <a:ext cx="8839200" cy="138747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107"/>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1"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1"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1"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2" name="Google Shape;22;p107"/>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3" name="Google Shape;23;p107"/>
          <p:cNvSpPr txBox="1"/>
          <p:nvPr>
            <p:ph idx="3" type="body"/>
          </p:nvPr>
        </p:nvSpPr>
        <p:spPr>
          <a:xfrm>
            <a:off x="152400" y="37338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rgbClr val="007787"/>
              </a:buClr>
              <a:buSzPts val="4000"/>
              <a:buFont typeface="Arial"/>
              <a:buNone/>
              <a:defRPr b="1" i="0" sz="4000" u="none" cap="none" strike="noStrike">
                <a:solidFill>
                  <a:srgbClr val="007787"/>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4" name="Google Shape;24;p107"/>
          <p:cNvSpPr txBox="1"/>
          <p:nvPr>
            <p:ph idx="4" type="body"/>
          </p:nvPr>
        </p:nvSpPr>
        <p:spPr>
          <a:xfrm>
            <a:off x="152400" y="4267200"/>
            <a:ext cx="8839200" cy="24384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5" name="Google Shape;25;p107"/>
          <p:cNvSpPr txBox="1"/>
          <p:nvPr>
            <p:ph idx="5" type="body"/>
          </p:nvPr>
        </p:nvSpPr>
        <p:spPr>
          <a:xfrm>
            <a:off x="1568918" y="6248400"/>
            <a:ext cx="6584482" cy="457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slide">
  <p:cSld name="2_Section slide">
    <p:spTree>
      <p:nvGrpSpPr>
        <p:cNvPr id="140" name="Shape 140"/>
        <p:cNvGrpSpPr/>
        <p:nvPr/>
      </p:nvGrpSpPr>
      <p:grpSpPr>
        <a:xfrm>
          <a:off x="0" y="0"/>
          <a:ext cx="0" cy="0"/>
          <a:chOff x="0" y="0"/>
          <a:chExt cx="0" cy="0"/>
        </a:xfrm>
      </p:grpSpPr>
      <p:sp>
        <p:nvSpPr>
          <p:cNvPr id="141" name="Google Shape;141;p121"/>
          <p:cNvSpPr txBox="1"/>
          <p:nvPr>
            <p:ph type="title"/>
          </p:nvPr>
        </p:nvSpPr>
        <p:spPr>
          <a:xfrm>
            <a:off x="2388274" y="1767840"/>
            <a:ext cx="4384385" cy="97536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0"/>
              </a:spcBef>
              <a:spcAft>
                <a:spcPts val="0"/>
              </a:spcAft>
              <a:buClr>
                <a:srgbClr val="196E78"/>
              </a:buClr>
              <a:buSzPts val="4400"/>
              <a:buFont typeface="Times New Roman"/>
              <a:buNone/>
              <a:defRPr b="0" i="0" sz="4400">
                <a:solidFill>
                  <a:srgbClr val="196E78"/>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21"/>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143" name="Google Shape;143;p121"/>
          <p:cNvSpPr txBox="1"/>
          <p:nvPr>
            <p:ph idx="1" type="body"/>
          </p:nvPr>
        </p:nvSpPr>
        <p:spPr>
          <a:xfrm>
            <a:off x="313266" y="3581400"/>
            <a:ext cx="8534400" cy="1447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00000"/>
              </a:lnSpc>
              <a:spcBef>
                <a:spcPts val="555"/>
              </a:spcBef>
              <a:spcAft>
                <a:spcPts val="0"/>
              </a:spcAft>
              <a:buClr>
                <a:srgbClr val="B11116"/>
              </a:buClr>
              <a:buSzPts val="3600"/>
              <a:buFont typeface="Arial"/>
              <a:buNone/>
              <a:defRPr b="0" i="0" sz="36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100000"/>
              </a:lnSpc>
              <a:spcBef>
                <a:spcPts val="555"/>
              </a:spcBef>
              <a:spcAft>
                <a:spcPts val="0"/>
              </a:spcAft>
              <a:buClr>
                <a:srgbClr val="C00000"/>
              </a:buClr>
              <a:buSzPts val="2880"/>
              <a:buFont typeface="Courier New"/>
              <a:buNone/>
              <a:defRPr b="0" i="0" sz="3600"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44" name="Google Shape;144;p121"/>
          <p:cNvSpPr txBox="1"/>
          <p:nvPr/>
        </p:nvSpPr>
        <p:spPr>
          <a:xfrm>
            <a:off x="2941320" y="6419851"/>
            <a:ext cx="327829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Copyright ©2020 John Wiley &amp; Sons, Inc.</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er: Version B">
  <p:cSld name="Opener: Version B">
    <p:spTree>
      <p:nvGrpSpPr>
        <p:cNvPr id="26" name="Shape 26"/>
        <p:cNvGrpSpPr/>
        <p:nvPr/>
      </p:nvGrpSpPr>
      <p:grpSpPr>
        <a:xfrm>
          <a:off x="0" y="0"/>
          <a:ext cx="0" cy="0"/>
          <a:chOff x="0" y="0"/>
          <a:chExt cx="0" cy="0"/>
        </a:xfrm>
      </p:grpSpPr>
      <p:sp>
        <p:nvSpPr>
          <p:cNvPr id="27" name="Google Shape;27;p108"/>
          <p:cNvSpPr txBox="1"/>
          <p:nvPr>
            <p:ph idx="1" type="body"/>
          </p:nvPr>
        </p:nvSpPr>
        <p:spPr>
          <a:xfrm>
            <a:off x="152400" y="2286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4000"/>
              <a:buFont typeface="Arial"/>
              <a:buNone/>
              <a:defRPr b="1" i="0" sz="4000" u="none" cap="none" strike="noStrike">
                <a:solidFill>
                  <a:schemeClr val="accent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8" name="Google Shape;28;p108"/>
          <p:cNvSpPr txBox="1"/>
          <p:nvPr>
            <p:ph idx="2" type="body"/>
          </p:nvPr>
        </p:nvSpPr>
        <p:spPr>
          <a:xfrm>
            <a:off x="152400" y="762000"/>
            <a:ext cx="8839200" cy="2286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3800"/>
              <a:buFont typeface="Arial"/>
              <a:buNone/>
              <a:defRPr b="0" i="0" sz="3800" u="none" cap="none" strike="noStrike">
                <a:solidFill>
                  <a:schemeClr val="dk1"/>
                </a:solidFill>
                <a:latin typeface="Times New Roman"/>
                <a:ea typeface="Times New Roman"/>
                <a:cs typeface="Times New Roman"/>
                <a:sym typeface="Times New Roman"/>
              </a:defRPr>
            </a:lvl1pPr>
            <a:lvl2pPr indent="-228600" lvl="1" marL="914400" marR="0" rtl="0" algn="ctr">
              <a:lnSpc>
                <a:spcPct val="90000"/>
              </a:lnSpc>
              <a:spcBef>
                <a:spcPts val="500"/>
              </a:spcBef>
              <a:spcAft>
                <a:spcPts val="0"/>
              </a:spcAft>
              <a:buClr>
                <a:schemeClr val="dk1"/>
              </a:buClr>
              <a:buSzPts val="2400"/>
              <a:buFont typeface="Arial"/>
              <a:buNone/>
              <a:defRPr b="0" i="0" sz="2400" u="none" cap="none" strike="noStrike">
                <a:solidFill>
                  <a:schemeClr val="dk1"/>
                </a:solidFill>
                <a:latin typeface="Times New Roman"/>
                <a:ea typeface="Times New Roman"/>
                <a:cs typeface="Times New Roman"/>
                <a:sym typeface="Times New Roman"/>
              </a:defRPr>
            </a:lvl2pPr>
            <a:lvl3pPr indent="-228600" lvl="2" marL="1371600"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3pPr>
            <a:lvl4pPr indent="-228600" lvl="3" marL="18288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9" name="Google Shape;29;p108"/>
          <p:cNvSpPr txBox="1"/>
          <p:nvPr>
            <p:ph type="title"/>
          </p:nvPr>
        </p:nvSpPr>
        <p:spPr>
          <a:xfrm>
            <a:off x="152400" y="3505200"/>
            <a:ext cx="8839200" cy="1524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200"/>
              <a:buFont typeface="Times New Roman"/>
              <a:buNone/>
              <a:defRPr b="0" i="0" sz="6200" u="none" cap="none" strike="noStrik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108"/>
          <p:cNvSpPr txBox="1"/>
          <p:nvPr>
            <p:ph idx="3" type="body"/>
          </p:nvPr>
        </p:nvSpPr>
        <p:spPr>
          <a:xfrm>
            <a:off x="152400" y="5029200"/>
            <a:ext cx="8839200" cy="762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900"/>
              <a:buFont typeface="Arial"/>
              <a:buNone/>
              <a:defRPr b="1" i="0" sz="29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31" name="Google Shape;31;p108"/>
          <p:cNvSpPr txBox="1"/>
          <p:nvPr>
            <p:ph idx="4" type="body"/>
          </p:nvPr>
        </p:nvSpPr>
        <p:spPr>
          <a:xfrm>
            <a:off x="152400" y="6096000"/>
            <a:ext cx="8839200" cy="533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2"/>
              </a:buClr>
              <a:buSzPts val="2800"/>
              <a:buFont typeface="Arial"/>
              <a:buNone/>
              <a:defRPr b="0" i="0" sz="2800" u="none" cap="none" strike="noStrike">
                <a:solidFill>
                  <a:schemeClr val="accent2"/>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gure plus 1 column">
  <p:cSld name="1_Figure plus 1 column">
    <p:spTree>
      <p:nvGrpSpPr>
        <p:cNvPr id="38" name="Shape 38"/>
        <p:cNvGrpSpPr/>
        <p:nvPr/>
      </p:nvGrpSpPr>
      <p:grpSpPr>
        <a:xfrm>
          <a:off x="0" y="0"/>
          <a:ext cx="0" cy="0"/>
          <a:chOff x="0" y="0"/>
          <a:chExt cx="0" cy="0"/>
        </a:xfrm>
      </p:grpSpPr>
      <p:sp>
        <p:nvSpPr>
          <p:cNvPr id="39" name="Google Shape;39;p10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03"/>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1" name="Google Shape;41;p103"/>
          <p:cNvSpPr txBox="1"/>
          <p:nvPr/>
        </p:nvSpPr>
        <p:spPr>
          <a:xfrm>
            <a:off x="2597099" y="6419851"/>
            <a:ext cx="39667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
        <p:nvSpPr>
          <p:cNvPr id="42" name="Google Shape;42;p103"/>
          <p:cNvSpPr/>
          <p:nvPr>
            <p:ph idx="2" type="pic"/>
          </p:nvPr>
        </p:nvSpPr>
        <p:spPr>
          <a:xfrm>
            <a:off x="381000" y="3276600"/>
            <a:ext cx="1752600" cy="838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3" name="Google Shape;43;p103"/>
          <p:cNvSpPr/>
          <p:nvPr>
            <p:ph idx="3" type="pic"/>
          </p:nvPr>
        </p:nvSpPr>
        <p:spPr>
          <a:xfrm>
            <a:off x="2438400" y="3276600"/>
            <a:ext cx="2141538" cy="838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4" name="Google Shape;44;p103"/>
          <p:cNvSpPr/>
          <p:nvPr>
            <p:ph idx="4" type="tbl"/>
          </p:nvPr>
        </p:nvSpPr>
        <p:spPr>
          <a:xfrm>
            <a:off x="4953000" y="3352800"/>
            <a:ext cx="2209800" cy="838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5" name="Google Shape;45;p103"/>
          <p:cNvSpPr txBox="1"/>
          <p:nvPr>
            <p:ph idx="5" type="body"/>
          </p:nvPr>
        </p:nvSpPr>
        <p:spPr>
          <a:xfrm>
            <a:off x="304800" y="4572000"/>
            <a:ext cx="8534400" cy="4572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6" name="Google Shape;46;p103"/>
          <p:cNvSpPr txBox="1"/>
          <p:nvPr>
            <p:ph idx="6" type="body"/>
          </p:nvPr>
        </p:nvSpPr>
        <p:spPr>
          <a:xfrm>
            <a:off x="304800" y="5181600"/>
            <a:ext cx="8534400" cy="9906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7" name="Google Shape;47;p103"/>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48" name="Google Shape;48;p103"/>
          <p:cNvSpPr/>
          <p:nvPr>
            <p:ph idx="7" type="pic"/>
          </p:nvPr>
        </p:nvSpPr>
        <p:spPr>
          <a:xfrm>
            <a:off x="7391400" y="3429000"/>
            <a:ext cx="1524000" cy="8382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49" name="Google Shape;49;p103"/>
          <p:cNvSpPr txBox="1"/>
          <p:nvPr>
            <p:ph idx="8" type="body"/>
          </p:nvPr>
        </p:nvSpPr>
        <p:spPr>
          <a:xfrm>
            <a:off x="304800" y="5715000"/>
            <a:ext cx="8531225" cy="70485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0" name="Google Shape;50;p103"/>
          <p:cNvSpPr/>
          <p:nvPr>
            <p:ph idx="9" type="pic"/>
          </p:nvPr>
        </p:nvSpPr>
        <p:spPr>
          <a:xfrm>
            <a:off x="6553199" y="3886200"/>
            <a:ext cx="1722457" cy="6096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lus 1 column">
  <p:cSld name="Title plus 1 column">
    <p:spTree>
      <p:nvGrpSpPr>
        <p:cNvPr id="51" name="Shape 51"/>
        <p:cNvGrpSpPr/>
        <p:nvPr/>
      </p:nvGrpSpPr>
      <p:grpSpPr>
        <a:xfrm>
          <a:off x="0" y="0"/>
          <a:ext cx="0" cy="0"/>
          <a:chOff x="0" y="0"/>
          <a:chExt cx="0" cy="0"/>
        </a:xfrm>
      </p:grpSpPr>
      <p:sp>
        <p:nvSpPr>
          <p:cNvPr id="52" name="Google Shape;52;p10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4" name="Google Shape;54;p104"/>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55" name="Google Shape;55;p104"/>
          <p:cNvSpPr txBox="1"/>
          <p:nvPr>
            <p:ph idx="2" type="body"/>
          </p:nvPr>
        </p:nvSpPr>
        <p:spPr>
          <a:xfrm>
            <a:off x="304800" y="4648200"/>
            <a:ext cx="8531225" cy="1371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B11116"/>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6" name="Google Shape;56;p104"/>
          <p:cNvSpPr txBox="1"/>
          <p:nvPr>
            <p:ph idx="3" type="body"/>
          </p:nvPr>
        </p:nvSpPr>
        <p:spPr>
          <a:xfrm>
            <a:off x="381000" y="6419850"/>
            <a:ext cx="560388" cy="2762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7" name="Google Shape;57;p104"/>
          <p:cNvSpPr txBox="1"/>
          <p:nvPr/>
        </p:nvSpPr>
        <p:spPr>
          <a:xfrm>
            <a:off x="2597099" y="6419851"/>
            <a:ext cx="39667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lus 1 column">
  <p:cSld name="1_Title plus 1 column">
    <p:spTree>
      <p:nvGrpSpPr>
        <p:cNvPr id="58" name="Shape 58"/>
        <p:cNvGrpSpPr/>
        <p:nvPr/>
      </p:nvGrpSpPr>
      <p:grpSpPr>
        <a:xfrm>
          <a:off x="0" y="0"/>
          <a:ext cx="0" cy="0"/>
          <a:chOff x="0" y="0"/>
          <a:chExt cx="0" cy="0"/>
        </a:xfrm>
      </p:grpSpPr>
      <p:sp>
        <p:nvSpPr>
          <p:cNvPr id="59" name="Google Shape;59;p10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386651" lvl="0" marL="457200" marR="0" rtl="0" algn="l">
              <a:lnSpc>
                <a:spcPct val="100000"/>
              </a:lnSpc>
              <a:spcBef>
                <a:spcPts val="555"/>
              </a:spcBef>
              <a:spcAft>
                <a:spcPts val="0"/>
              </a:spcAft>
              <a:buClr>
                <a:srgbClr val="B11116"/>
              </a:buClr>
              <a:buSzPts val="2489"/>
              <a:buFont typeface="Arial"/>
              <a:buChar char="•"/>
              <a:defRPr b="0" i="0" sz="2489" u="none" cap="none" strike="noStrike">
                <a:solidFill>
                  <a:schemeClr val="dk1"/>
                </a:solidFill>
                <a:latin typeface="Times New Roman"/>
                <a:ea typeface="Times New Roman"/>
                <a:cs typeface="Times New Roman"/>
                <a:sym typeface="Times New Roman"/>
              </a:defRPr>
            </a:lvl1pPr>
            <a:lvl2pPr indent="-345998" lvl="1" marL="914400" marR="0" rtl="0" algn="l">
              <a:lnSpc>
                <a:spcPct val="100000"/>
              </a:lnSpc>
              <a:spcBef>
                <a:spcPts val="555"/>
              </a:spcBef>
              <a:spcAft>
                <a:spcPts val="0"/>
              </a:spcAft>
              <a:buClr>
                <a:srgbClr val="C00000"/>
              </a:buClr>
              <a:buSzPts val="1849"/>
              <a:buFont typeface="Courier New"/>
              <a:buChar char="o"/>
              <a:defRPr b="0" i="0" sz="2311" u="none" cap="none" strike="noStrike">
                <a:solidFill>
                  <a:schemeClr val="dk1"/>
                </a:solidFill>
                <a:latin typeface="Calibri"/>
                <a:ea typeface="Calibri"/>
                <a:cs typeface="Calibri"/>
                <a:sym typeface="Calibri"/>
              </a:defRPr>
            </a:lvl2pPr>
            <a:lvl3pPr indent="-386651" lvl="2" marL="13716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3pPr>
            <a:lvl4pPr indent="-386651" lvl="3" marL="18288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4pPr>
            <a:lvl5pPr indent="-386651" lvl="4" marL="2286000" marR="0" rtl="0" algn="l">
              <a:lnSpc>
                <a:spcPct val="90000"/>
              </a:lnSpc>
              <a:spcBef>
                <a:spcPts val="500"/>
              </a:spcBef>
              <a:spcAft>
                <a:spcPts val="0"/>
              </a:spcAft>
              <a:buClr>
                <a:schemeClr val="dk1"/>
              </a:buClr>
              <a:buSzPts val="2489"/>
              <a:buFont typeface="Arial"/>
              <a:buChar char="•"/>
              <a:defRPr b="0" i="0" sz="2489"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0" name="Google Shape;60;p105"/>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61" name="Google Shape;61;p105"/>
          <p:cNvSpPr txBox="1"/>
          <p:nvPr>
            <p:ph idx="2" type="body"/>
          </p:nvPr>
        </p:nvSpPr>
        <p:spPr>
          <a:xfrm>
            <a:off x="304800" y="4523815"/>
            <a:ext cx="8530637" cy="152736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pic>
        <p:nvPicPr>
          <p:cNvPr id="62" name="Google Shape;62;p105"/>
          <p:cNvPicPr preferRelativeResize="0"/>
          <p:nvPr/>
        </p:nvPicPr>
        <p:blipFill rotWithShape="1">
          <a:blip r:embed="rId2">
            <a:alphaModFix/>
          </a:blip>
          <a:srcRect b="0" l="0" r="0" t="0"/>
          <a:stretch/>
        </p:blipFill>
        <p:spPr>
          <a:xfrm>
            <a:off x="0" y="466725"/>
            <a:ext cx="9144000" cy="1285875"/>
          </a:xfrm>
          <a:prstGeom prst="rect">
            <a:avLst/>
          </a:prstGeom>
          <a:noFill/>
          <a:ln>
            <a:noFill/>
          </a:ln>
        </p:spPr>
      </p:pic>
      <p:sp>
        <p:nvSpPr>
          <p:cNvPr id="63" name="Google Shape;63;p105"/>
          <p:cNvSpPr txBox="1"/>
          <p:nvPr>
            <p:ph type="title"/>
          </p:nvPr>
        </p:nvSpPr>
        <p:spPr>
          <a:xfrm>
            <a:off x="2683524" y="844408"/>
            <a:ext cx="3623459" cy="55056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7787"/>
              </a:buClr>
              <a:buSzPts val="4000"/>
              <a:buFont typeface="Times New Roman"/>
              <a:buNone/>
              <a:defRPr b="1" i="0" sz="4000">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05"/>
          <p:cNvSpPr txBox="1"/>
          <p:nvPr>
            <p:ph idx="3" type="body"/>
          </p:nvPr>
        </p:nvSpPr>
        <p:spPr>
          <a:xfrm>
            <a:off x="304800" y="6385488"/>
            <a:ext cx="787691" cy="36464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5" name="Google Shape;65;p105"/>
          <p:cNvSpPr txBox="1"/>
          <p:nvPr/>
        </p:nvSpPr>
        <p:spPr>
          <a:xfrm>
            <a:off x="2597099" y="6419851"/>
            <a:ext cx="39667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p:cSld name="4_Section">
    <p:spTree>
      <p:nvGrpSpPr>
        <p:cNvPr id="66" name="Shape 66"/>
        <p:cNvGrpSpPr/>
        <p:nvPr/>
      </p:nvGrpSpPr>
      <p:grpSpPr>
        <a:xfrm>
          <a:off x="0" y="0"/>
          <a:ext cx="0" cy="0"/>
          <a:chOff x="0" y="0"/>
          <a:chExt cx="0" cy="0"/>
        </a:xfrm>
      </p:grpSpPr>
      <p:sp>
        <p:nvSpPr>
          <p:cNvPr id="67" name="Google Shape;67;p106"/>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b="1" i="0"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6"/>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Times New Roman"/>
                <a:ea typeface="Times New Roman"/>
                <a:cs typeface="Times New Roman"/>
                <a:sym typeface="Times New Roman"/>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imes New Roman"/>
                <a:ea typeface="Times New Roman"/>
                <a:cs typeface="Times New Roman"/>
                <a:sym typeface="Times New Roman"/>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69" name="Google Shape;69;p106"/>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06"/>
          <p:cNvSpPr txBox="1"/>
          <p:nvPr/>
        </p:nvSpPr>
        <p:spPr>
          <a:xfrm>
            <a:off x="8275657" y="6438773"/>
            <a:ext cx="559780" cy="25807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1" name="Google Shape;71;p106"/>
          <p:cNvSpPr txBox="1"/>
          <p:nvPr/>
        </p:nvSpPr>
        <p:spPr>
          <a:xfrm>
            <a:off x="2597099" y="6419851"/>
            <a:ext cx="39667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rgbClr val="888888"/>
                </a:solidFill>
                <a:latin typeface="Calibri"/>
                <a:ea typeface="Calibri"/>
                <a:cs typeface="Calibri"/>
                <a:sym typeface="Calibri"/>
              </a:rPr>
              <a:t>©2020 John Wiley &amp; Sons, Inc.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A">
  <p:cSld name="Chapter Outline: Version A">
    <p:spTree>
      <p:nvGrpSpPr>
        <p:cNvPr id="72" name="Shape 72"/>
        <p:cNvGrpSpPr/>
        <p:nvPr/>
      </p:nvGrpSpPr>
      <p:grpSpPr>
        <a:xfrm>
          <a:off x="0" y="0"/>
          <a:ext cx="0" cy="0"/>
          <a:chOff x="0" y="0"/>
          <a:chExt cx="0" cy="0"/>
        </a:xfrm>
      </p:grpSpPr>
      <p:sp>
        <p:nvSpPr>
          <p:cNvPr id="73" name="Google Shape;73;p109"/>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9"/>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75" name="Google Shape;75;p109"/>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09"/>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Outline: Version B">
  <p:cSld name="Chapter Outline: Version B">
    <p:spTree>
      <p:nvGrpSpPr>
        <p:cNvPr id="77" name="Shape 77"/>
        <p:cNvGrpSpPr/>
        <p:nvPr/>
      </p:nvGrpSpPr>
      <p:grpSpPr>
        <a:xfrm>
          <a:off x="0" y="0"/>
          <a:ext cx="0" cy="0"/>
          <a:chOff x="0" y="0"/>
          <a:chExt cx="0" cy="0"/>
        </a:xfrm>
      </p:grpSpPr>
      <p:sp>
        <p:nvSpPr>
          <p:cNvPr id="78" name="Google Shape;78;p110"/>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1"/>
              </a:buClr>
              <a:buSzPts val="4000"/>
              <a:buFont typeface="Times New Roman"/>
              <a:buNone/>
              <a:defRPr sz="4000">
                <a:solidFill>
                  <a:schemeClr val="accen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0"/>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accent2"/>
              </a:buClr>
              <a:buSzPts val="2800"/>
              <a:buFont typeface="Arial"/>
              <a:buChar char="•"/>
              <a:defRPr b="0" i="0" sz="2800" u="none" cap="none" strike="noStrike">
                <a:solidFill>
                  <a:schemeClr val="dk1"/>
                </a:solidFill>
                <a:latin typeface="Times New Roman"/>
                <a:ea typeface="Times New Roman"/>
                <a:cs typeface="Times New Roman"/>
                <a:sym typeface="Times New Roman"/>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2pPr>
            <a:lvl3pPr indent="-406400" lvl="2" marL="13716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3pPr>
            <a:lvl4pPr indent="-406400" lvl="3" marL="18288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4pPr>
            <a:lvl5pPr indent="-406400" lvl="4" marL="22860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80" name="Google Shape;80;p110"/>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888888"/>
                </a:solidFill>
                <a:latin typeface="Times New Roman"/>
                <a:ea typeface="Times New Roman"/>
                <a:cs typeface="Times New Roman"/>
                <a:sym typeface="Times New Roman"/>
              </a:defRPr>
            </a:lvl1pPr>
            <a:lvl2pPr indent="0" lvl="1" marL="0" algn="r">
              <a:spcBef>
                <a:spcPts val="0"/>
              </a:spcBef>
              <a:buNone/>
              <a:defRPr b="0" i="0" sz="1200" u="none" cap="none" strike="noStrike">
                <a:solidFill>
                  <a:srgbClr val="888888"/>
                </a:solidFill>
                <a:latin typeface="Times New Roman"/>
                <a:ea typeface="Times New Roman"/>
                <a:cs typeface="Times New Roman"/>
                <a:sym typeface="Times New Roman"/>
              </a:defRPr>
            </a:lvl2pPr>
            <a:lvl3pPr indent="0" lvl="2" marL="0" algn="r">
              <a:spcBef>
                <a:spcPts val="0"/>
              </a:spcBef>
              <a:buNone/>
              <a:defRPr b="0" i="0" sz="1200" u="none" cap="none" strike="noStrike">
                <a:solidFill>
                  <a:srgbClr val="888888"/>
                </a:solidFill>
                <a:latin typeface="Times New Roman"/>
                <a:ea typeface="Times New Roman"/>
                <a:cs typeface="Times New Roman"/>
                <a:sym typeface="Times New Roman"/>
              </a:defRPr>
            </a:lvl3pPr>
            <a:lvl4pPr indent="0" lvl="3" marL="0" algn="r">
              <a:spcBef>
                <a:spcPts val="0"/>
              </a:spcBef>
              <a:buNone/>
              <a:defRPr b="0" i="0" sz="1200" u="none" cap="none" strike="noStrike">
                <a:solidFill>
                  <a:srgbClr val="888888"/>
                </a:solidFill>
                <a:latin typeface="Times New Roman"/>
                <a:ea typeface="Times New Roman"/>
                <a:cs typeface="Times New Roman"/>
                <a:sym typeface="Times New Roman"/>
              </a:defRPr>
            </a:lvl4pPr>
            <a:lvl5pPr indent="0" lvl="4" marL="0" algn="r">
              <a:spcBef>
                <a:spcPts val="0"/>
              </a:spcBef>
              <a:buNone/>
              <a:defRPr b="0" i="0" sz="1200" u="none" cap="none" strike="noStrike">
                <a:solidFill>
                  <a:srgbClr val="888888"/>
                </a:solidFill>
                <a:latin typeface="Times New Roman"/>
                <a:ea typeface="Times New Roman"/>
                <a:cs typeface="Times New Roman"/>
                <a:sym typeface="Times New Roman"/>
              </a:defRPr>
            </a:lvl5pPr>
            <a:lvl6pPr indent="0" lvl="5" marL="0" algn="r">
              <a:spcBef>
                <a:spcPts val="0"/>
              </a:spcBef>
              <a:buNone/>
              <a:defRPr b="0" i="0" sz="1200" u="none" cap="none" strike="noStrike">
                <a:solidFill>
                  <a:srgbClr val="888888"/>
                </a:solidFill>
                <a:latin typeface="Times New Roman"/>
                <a:ea typeface="Times New Roman"/>
                <a:cs typeface="Times New Roman"/>
                <a:sym typeface="Times New Roman"/>
              </a:defRPr>
            </a:lvl6pPr>
            <a:lvl7pPr indent="0" lvl="6" marL="0" algn="r">
              <a:spcBef>
                <a:spcPts val="0"/>
              </a:spcBef>
              <a:buNone/>
              <a:defRPr b="0" i="0" sz="1200" u="none" cap="none" strike="noStrike">
                <a:solidFill>
                  <a:srgbClr val="888888"/>
                </a:solidFill>
                <a:latin typeface="Times New Roman"/>
                <a:ea typeface="Times New Roman"/>
                <a:cs typeface="Times New Roman"/>
                <a:sym typeface="Times New Roman"/>
              </a:defRPr>
            </a:lvl7pPr>
            <a:lvl8pPr indent="0" lvl="7" marL="0" algn="r">
              <a:spcBef>
                <a:spcPts val="0"/>
              </a:spcBef>
              <a:buNone/>
              <a:defRPr b="0" i="0" sz="1200" u="none" cap="none" strike="noStrike">
                <a:solidFill>
                  <a:srgbClr val="888888"/>
                </a:solidFill>
                <a:latin typeface="Times New Roman"/>
                <a:ea typeface="Times New Roman"/>
                <a:cs typeface="Times New Roman"/>
                <a:sym typeface="Times New Roman"/>
              </a:defRPr>
            </a:lvl8pPr>
            <a:lvl9pPr indent="0" lvl="8" marL="0" algn="r">
              <a:spcBef>
                <a:spcPts val="0"/>
              </a:spcBef>
              <a:buNone/>
              <a:defRPr b="0" i="0" sz="1200" u="none" cap="none" strike="noStrike">
                <a:solidFill>
                  <a:srgbClr val="888888"/>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110"/>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18" Type="http://schemas.openxmlformats.org/officeDocument/2006/relationships/theme" Target="../theme/theme3.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0"/>
          <p:cNvSpPr/>
          <p:nvPr/>
        </p:nvSpPr>
        <p:spPr>
          <a:xfrm>
            <a:off x="0" y="3048000"/>
            <a:ext cx="9144000" cy="457200"/>
          </a:xfrm>
          <a:prstGeom prst="rect">
            <a:avLst/>
          </a:prstGeom>
          <a:solidFill>
            <a:srgbClr val="0077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102"/>
          <p:cNvSpPr txBox="1"/>
          <p:nvPr>
            <p:ph type="title"/>
          </p:nvPr>
        </p:nvSpPr>
        <p:spPr>
          <a:xfrm>
            <a:off x="304800" y="762000"/>
            <a:ext cx="8534400" cy="9906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007787"/>
              </a:buClr>
              <a:buSzPts val="4400"/>
              <a:buFont typeface="Times New Roman"/>
              <a:buNone/>
              <a:defRPr b="0" i="0" sz="4400" u="none" cap="none" strike="noStrike">
                <a:solidFill>
                  <a:srgbClr val="007787"/>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102"/>
          <p:cNvSpPr/>
          <p:nvPr/>
        </p:nvSpPr>
        <p:spPr>
          <a:xfrm>
            <a:off x="0" y="0"/>
            <a:ext cx="9144000" cy="457200"/>
          </a:xfrm>
          <a:prstGeom prst="rect">
            <a:avLst/>
          </a:prstGeom>
          <a:solidFill>
            <a:srgbClr val="0077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p:txBody>
      </p:sp>
      <p:cxnSp>
        <p:nvCxnSpPr>
          <p:cNvPr id="35" name="Google Shape;35;p102"/>
          <p:cNvCxnSpPr/>
          <p:nvPr/>
        </p:nvCxnSpPr>
        <p:spPr>
          <a:xfrm>
            <a:off x="0" y="6324600"/>
            <a:ext cx="9144000" cy="0"/>
          </a:xfrm>
          <a:prstGeom prst="straightConnector1">
            <a:avLst/>
          </a:prstGeom>
          <a:noFill/>
          <a:ln cap="flat" cmpd="sng" w="12700">
            <a:solidFill>
              <a:schemeClr val="accent1"/>
            </a:solidFill>
            <a:prstDash val="solid"/>
            <a:miter lim="800000"/>
            <a:headEnd len="sm" w="sm" type="none"/>
            <a:tailEnd len="sm" w="sm" type="none"/>
          </a:ln>
        </p:spPr>
      </p:cxnSp>
      <p:sp>
        <p:nvSpPr>
          <p:cNvPr id="36" name="Google Shape;36;p102"/>
          <p:cNvSpPr txBox="1"/>
          <p:nvPr>
            <p:ph idx="12" type="sldNum"/>
          </p:nvPr>
        </p:nvSpPr>
        <p:spPr>
          <a:xfrm>
            <a:off x="6457950" y="6356350"/>
            <a:ext cx="238125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102"/>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4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36.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2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40.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7.png"/><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
          <p:cNvSpPr txBox="1"/>
          <p:nvPr>
            <p:ph type="title"/>
          </p:nvPr>
        </p:nvSpPr>
        <p:spPr>
          <a:xfrm>
            <a:off x="152400" y="365125"/>
            <a:ext cx="8839200" cy="138747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Calibri"/>
              <a:buNone/>
            </a:pPr>
            <a:r>
              <a:rPr lang="en-US" sz="4800">
                <a:latin typeface="Calibri"/>
                <a:ea typeface="Calibri"/>
                <a:cs typeface="Calibri"/>
                <a:sym typeface="Calibri"/>
              </a:rPr>
              <a:t>Financial Accounting</a:t>
            </a:r>
            <a:endParaRPr/>
          </a:p>
        </p:txBody>
      </p:sp>
      <p:sp>
        <p:nvSpPr>
          <p:cNvPr id="151" name="Google Shape;151;p1"/>
          <p:cNvSpPr txBox="1"/>
          <p:nvPr>
            <p:ph idx="1" type="body"/>
          </p:nvPr>
        </p:nvSpPr>
        <p:spPr>
          <a:xfrm>
            <a:off x="152400" y="1755648"/>
            <a:ext cx="8839200" cy="609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900"/>
              <a:buNone/>
            </a:pPr>
            <a:r>
              <a:rPr lang="en-US">
                <a:latin typeface="Calibri"/>
                <a:ea typeface="Calibri"/>
                <a:cs typeface="Calibri"/>
                <a:sym typeface="Calibri"/>
              </a:rPr>
              <a:t>Weygandt, Kimmel, Kieso</a:t>
            </a:r>
            <a:endParaRPr>
              <a:latin typeface="Calibri"/>
              <a:ea typeface="Calibri"/>
              <a:cs typeface="Calibri"/>
              <a:sym typeface="Calibri"/>
            </a:endParaRPr>
          </a:p>
        </p:txBody>
      </p:sp>
      <p:sp>
        <p:nvSpPr>
          <p:cNvPr id="152" name="Google Shape;152;p1"/>
          <p:cNvSpPr txBox="1"/>
          <p:nvPr>
            <p:ph idx="2" type="body"/>
          </p:nvPr>
        </p:nvSpPr>
        <p:spPr>
          <a:xfrm>
            <a:off x="152400" y="2363724"/>
            <a:ext cx="8839200" cy="685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2"/>
              </a:buClr>
              <a:buSzPts val="2800"/>
              <a:buNone/>
            </a:pPr>
            <a:r>
              <a:rPr lang="en-US">
                <a:latin typeface="Calibri"/>
                <a:ea typeface="Calibri"/>
                <a:cs typeface="Calibri"/>
                <a:sym typeface="Calibri"/>
              </a:rPr>
              <a:t>Eleventh Edition</a:t>
            </a:r>
            <a:endParaRPr/>
          </a:p>
        </p:txBody>
      </p:sp>
      <p:sp>
        <p:nvSpPr>
          <p:cNvPr id="153" name="Google Shape;153;p1"/>
          <p:cNvSpPr txBox="1"/>
          <p:nvPr>
            <p:ph idx="3" type="body"/>
          </p:nvPr>
        </p:nvSpPr>
        <p:spPr>
          <a:xfrm>
            <a:off x="152400" y="3733800"/>
            <a:ext cx="8839200" cy="533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7787"/>
              </a:buClr>
              <a:buSzPts val="4000"/>
              <a:buNone/>
            </a:pPr>
            <a:r>
              <a:rPr lang="en-US">
                <a:latin typeface="Calibri"/>
                <a:ea typeface="Calibri"/>
                <a:cs typeface="Calibri"/>
                <a:sym typeface="Calibri"/>
              </a:rPr>
              <a:t>Chapter 3</a:t>
            </a:r>
            <a:endParaRPr/>
          </a:p>
        </p:txBody>
      </p:sp>
      <p:sp>
        <p:nvSpPr>
          <p:cNvPr id="154" name="Google Shape;154;p1"/>
          <p:cNvSpPr txBox="1"/>
          <p:nvPr>
            <p:ph idx="4" type="body"/>
          </p:nvPr>
        </p:nvSpPr>
        <p:spPr>
          <a:xfrm>
            <a:off x="152400" y="4422774"/>
            <a:ext cx="8839200" cy="1231791"/>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None/>
            </a:pPr>
            <a:r>
              <a:rPr lang="en-US" sz="4000">
                <a:latin typeface="Calibri"/>
                <a:ea typeface="Calibri"/>
                <a:cs typeface="Calibri"/>
                <a:sym typeface="Calibri"/>
              </a:rPr>
              <a:t>Adjusting the Accounts</a:t>
            </a:r>
            <a:endParaRPr/>
          </a:p>
        </p:txBody>
      </p:sp>
      <p:sp>
        <p:nvSpPr>
          <p:cNvPr id="155" name="Google Shape;155;p1"/>
          <p:cNvSpPr txBox="1"/>
          <p:nvPr>
            <p:ph idx="6" type="body"/>
          </p:nvPr>
        </p:nvSpPr>
        <p:spPr>
          <a:xfrm>
            <a:off x="152400" y="6092825"/>
            <a:ext cx="8839200" cy="2730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200"/>
              <a:buNone/>
            </a:pPr>
            <a:r>
              <a:rPr lang="en-US" sz="1200">
                <a:solidFill>
                  <a:schemeClr val="lt1"/>
                </a:solidFill>
                <a:latin typeface="Calibri"/>
                <a:ea typeface="Calibri"/>
                <a:cs typeface="Calibri"/>
                <a:sym typeface="Calibri"/>
              </a:rPr>
              <a:t>This slide deck contains animations. Please disable animations if they cause issues with your device.</a:t>
            </a:r>
            <a:endParaRPr/>
          </a:p>
        </p:txBody>
      </p:sp>
      <p:sp>
        <p:nvSpPr>
          <p:cNvPr id="156" name="Google Shape;156;p1"/>
          <p:cNvSpPr txBox="1"/>
          <p:nvPr>
            <p:ph idx="5" type="body"/>
          </p:nvPr>
        </p:nvSpPr>
        <p:spPr>
          <a:xfrm>
            <a:off x="1286978" y="6339840"/>
            <a:ext cx="6584482" cy="45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888888"/>
              </a:buClr>
              <a:buSzPts val="1200"/>
              <a:buNone/>
            </a:pPr>
            <a:r>
              <a:rPr lang="en-US" sz="1200">
                <a:solidFill>
                  <a:srgbClr val="888888"/>
                </a:solidFill>
                <a:latin typeface="Calibri"/>
                <a:ea typeface="Calibri"/>
                <a:cs typeface="Calibri"/>
                <a:sym typeface="Calibri"/>
              </a:rPr>
              <a:t>©2020 John Wiley &amp; Sons, Inc.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Recognizing Revenues and Expenses</a:t>
            </a:r>
            <a:br>
              <a:rPr lang="en-US">
                <a:latin typeface="Calibri"/>
                <a:ea typeface="Calibri"/>
                <a:cs typeface="Calibri"/>
                <a:sym typeface="Calibri"/>
              </a:rPr>
            </a:br>
            <a:r>
              <a:rPr lang="en-US" sz="3100">
                <a:latin typeface="Calibri"/>
                <a:ea typeface="Calibri"/>
                <a:cs typeface="Calibri"/>
                <a:sym typeface="Calibri"/>
              </a:rPr>
              <a:t>Revenue Recognition Principle</a:t>
            </a:r>
            <a:endParaRPr sz="3100">
              <a:latin typeface="Calibri"/>
              <a:ea typeface="Calibri"/>
              <a:cs typeface="Calibri"/>
              <a:sym typeface="Calibri"/>
            </a:endParaRPr>
          </a:p>
        </p:txBody>
      </p:sp>
      <p:sp>
        <p:nvSpPr>
          <p:cNvPr id="220" name="Google Shape;220;p10"/>
          <p:cNvSpPr txBox="1"/>
          <p:nvPr>
            <p:ph idx="1" type="body"/>
          </p:nvPr>
        </p:nvSpPr>
        <p:spPr>
          <a:xfrm>
            <a:off x="304800" y="1752599"/>
            <a:ext cx="4938713" cy="41052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Recognize</a:t>
            </a:r>
            <a:r>
              <a:rPr lang="en-US" sz="2600">
                <a:latin typeface="Calibri"/>
                <a:ea typeface="Calibri"/>
                <a:cs typeface="Calibri"/>
                <a:sym typeface="Calibri"/>
              </a:rPr>
              <a:t> revenue in the accounting period in which the </a:t>
            </a:r>
            <a:r>
              <a:rPr b="1" lang="en-US" sz="2600">
                <a:latin typeface="Calibri"/>
                <a:ea typeface="Calibri"/>
                <a:cs typeface="Calibri"/>
                <a:sym typeface="Calibri"/>
              </a:rPr>
              <a:t>performance obligation is satisfied</a:t>
            </a:r>
            <a:r>
              <a:rPr lang="en-US" sz="2600">
                <a:latin typeface="Calibri"/>
                <a:ea typeface="Calibri"/>
                <a:cs typeface="Calibri"/>
                <a:sym typeface="Calibri"/>
              </a:rPr>
              <a:t>.</a:t>
            </a:r>
            <a:endParaRPr sz="2600">
              <a:latin typeface="Calibri"/>
              <a:ea typeface="Calibri"/>
              <a:cs typeface="Calibri"/>
              <a:sym typeface="Calibri"/>
            </a:endParaRPr>
          </a:p>
        </p:txBody>
      </p:sp>
      <p:pic>
        <p:nvPicPr>
          <p:cNvPr descr="The process of revenue recognition is illustrated. After a customer requests service, the service is performed, after which cash is received. The text below the illustration reads &quot;Revenue should be recognized in the accounting period in which the service is performed&quot;." id="221" name="Google Shape;221;p10"/>
          <p:cNvPicPr preferRelativeResize="0"/>
          <p:nvPr>
            <p:ph idx="3" type="pic"/>
          </p:nvPr>
        </p:nvPicPr>
        <p:blipFill rotWithShape="1">
          <a:blip r:embed="rId3">
            <a:alphaModFix/>
          </a:blip>
          <a:srcRect b="0" l="0" r="0" t="0"/>
          <a:stretch/>
        </p:blipFill>
        <p:spPr>
          <a:xfrm>
            <a:off x="5414564" y="1871576"/>
            <a:ext cx="3185505" cy="4220793"/>
          </a:xfrm>
          <a:prstGeom prst="rect">
            <a:avLst/>
          </a:prstGeom>
          <a:noFill/>
          <a:ln>
            <a:noFill/>
          </a:ln>
        </p:spPr>
      </p:pic>
      <p:sp>
        <p:nvSpPr>
          <p:cNvPr id="222" name="Google Shape;222;p10"/>
          <p:cNvSpPr txBox="1"/>
          <p:nvPr>
            <p:ph idx="5" type="body"/>
          </p:nvPr>
        </p:nvSpPr>
        <p:spPr>
          <a:xfrm>
            <a:off x="305654" y="6460488"/>
            <a:ext cx="650985" cy="2838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Recognizing Revenues and Expenses</a:t>
            </a:r>
            <a:br>
              <a:rPr lang="en-US">
                <a:latin typeface="Calibri"/>
                <a:ea typeface="Calibri"/>
                <a:cs typeface="Calibri"/>
                <a:sym typeface="Calibri"/>
              </a:rPr>
            </a:br>
            <a:r>
              <a:rPr lang="en-US" sz="3100">
                <a:latin typeface="Calibri"/>
                <a:ea typeface="Calibri"/>
                <a:cs typeface="Calibri"/>
                <a:sym typeface="Calibri"/>
              </a:rPr>
              <a:t>Expense Recognition Principle</a:t>
            </a:r>
            <a:endParaRPr sz="3100">
              <a:latin typeface="Calibri"/>
              <a:ea typeface="Calibri"/>
              <a:cs typeface="Calibri"/>
              <a:sym typeface="Calibri"/>
            </a:endParaRPr>
          </a:p>
        </p:txBody>
      </p:sp>
      <p:sp>
        <p:nvSpPr>
          <p:cNvPr id="229" name="Google Shape;229;p11"/>
          <p:cNvSpPr txBox="1"/>
          <p:nvPr>
            <p:ph idx="1" type="body"/>
          </p:nvPr>
        </p:nvSpPr>
        <p:spPr>
          <a:xfrm>
            <a:off x="304800" y="1752600"/>
            <a:ext cx="5053013" cy="4362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80"/>
              <a:buNone/>
            </a:pPr>
            <a:r>
              <a:rPr lang="en-US" sz="2600">
                <a:latin typeface="Calibri"/>
                <a:ea typeface="Calibri"/>
                <a:cs typeface="Calibri"/>
                <a:sym typeface="Calibri"/>
              </a:rPr>
              <a:t>Match expenses with revenues in the period when the company makes efforts to generate those revenues.</a:t>
            </a:r>
            <a:endParaRPr/>
          </a:p>
          <a:p>
            <a:pPr indent="0" lvl="0" marL="0" rtl="0" algn="l">
              <a:lnSpc>
                <a:spcPct val="100000"/>
              </a:lnSpc>
              <a:spcBef>
                <a:spcPts val="624"/>
              </a:spcBef>
              <a:spcAft>
                <a:spcPts val="0"/>
              </a:spcAft>
              <a:buSzPts val="2080"/>
              <a:buNone/>
            </a:pPr>
            <a:r>
              <a:rPr b="1" lang="en-US" sz="2600">
                <a:latin typeface="Calibri"/>
                <a:ea typeface="Calibri"/>
                <a:cs typeface="Calibri"/>
                <a:sym typeface="Calibri"/>
              </a:rPr>
              <a:t>“Let the expenses follow the revenues.”</a:t>
            </a:r>
            <a:endParaRPr/>
          </a:p>
        </p:txBody>
      </p:sp>
      <p:pic>
        <p:nvPicPr>
          <p:cNvPr descr="An illustration shows the timing of expense recognition. Expenses are efforts generated to earn revenue and may consist of advertising, delivery, and utilities. An expense is recognized when efforts are made to generate revenue." id="230" name="Google Shape;230;p11"/>
          <p:cNvPicPr preferRelativeResize="0"/>
          <p:nvPr>
            <p:ph idx="2" type="pic"/>
          </p:nvPr>
        </p:nvPicPr>
        <p:blipFill rotWithShape="1">
          <a:blip r:embed="rId3">
            <a:alphaModFix/>
          </a:blip>
          <a:srcRect b="0" l="0" r="0" t="0"/>
          <a:stretch/>
        </p:blipFill>
        <p:spPr>
          <a:xfrm>
            <a:off x="5611660" y="1659358"/>
            <a:ext cx="3330921" cy="4527969"/>
          </a:xfrm>
          <a:prstGeom prst="rect">
            <a:avLst/>
          </a:prstGeom>
          <a:noFill/>
          <a:ln>
            <a:noFill/>
          </a:ln>
        </p:spPr>
      </p:pic>
      <p:sp>
        <p:nvSpPr>
          <p:cNvPr id="231" name="Google Shape;231;p11"/>
          <p:cNvSpPr txBox="1"/>
          <p:nvPr>
            <p:ph idx="5" type="body"/>
          </p:nvPr>
        </p:nvSpPr>
        <p:spPr>
          <a:xfrm>
            <a:off x="298448" y="6460566"/>
            <a:ext cx="650985" cy="31227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277078" y="457199"/>
            <a:ext cx="8543926" cy="10847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Recognizing Revenues and Expenses </a:t>
            </a:r>
            <a:r>
              <a:rPr lang="en-US" sz="3600">
                <a:latin typeface="Calibri"/>
                <a:ea typeface="Calibri"/>
                <a:cs typeface="Calibri"/>
                <a:sym typeface="Calibri"/>
              </a:rPr>
              <a:t>Principles and Assumptions</a:t>
            </a:r>
            <a:endParaRPr sz="3600">
              <a:latin typeface="Calibri"/>
              <a:ea typeface="Calibri"/>
              <a:cs typeface="Calibri"/>
              <a:sym typeface="Calibri"/>
            </a:endParaRPr>
          </a:p>
        </p:txBody>
      </p:sp>
      <p:pic>
        <p:nvPicPr>
          <p:cNvPr descr="A diagram illustrates the relationship between the time-period assumption and the revenue and expense recognition principles. The diagram begins with a box labeled as Time-Period Assumption, which includes the following text: economic life of a business can be divided into artificial time periods. Two arrows lead from the Time-period Assumption box, one to the Revenue Recognition Principle box, and a separate arrow to the Expense Recognition Principle box. The Revenue Recognition principle includes the following text: Revenue recognized in the accounting period in which the performance obligation is satisfied. The Expense Recognition principle box states: Recognize expenses in the period when the company makes efforts to generate revenues. An arrow points from the Expense Recognition principle box to the Revenue Recognition principle box to illustrate the matching of expenses with revenues. Two arrows lead to the Revenue and Expense Recognition box at the bottom of the diagram, one from the Revenue Recognition Principle box and the other from the Expense Recognition Principle box to support the statement in the Revenue and Expense Recognition box: in accordance with generally accepted accounting principles (GAAP)." id="237" name="Google Shape;237;p12"/>
          <p:cNvPicPr preferRelativeResize="0"/>
          <p:nvPr>
            <p:ph idx="2" type="pic"/>
          </p:nvPr>
        </p:nvPicPr>
        <p:blipFill rotWithShape="1">
          <a:blip r:embed="rId3">
            <a:alphaModFix/>
          </a:blip>
          <a:srcRect b="0" l="0" r="0" t="0"/>
          <a:stretch/>
        </p:blipFill>
        <p:spPr>
          <a:xfrm>
            <a:off x="1481861" y="1761671"/>
            <a:ext cx="6180279" cy="4349452"/>
          </a:xfrm>
          <a:prstGeom prst="rect">
            <a:avLst/>
          </a:prstGeom>
          <a:noFill/>
          <a:ln>
            <a:noFill/>
          </a:ln>
        </p:spPr>
      </p:pic>
      <p:sp>
        <p:nvSpPr>
          <p:cNvPr id="238" name="Google Shape;238;p12"/>
          <p:cNvSpPr txBox="1"/>
          <p:nvPr>
            <p:ph idx="1" type="body"/>
          </p:nvPr>
        </p:nvSpPr>
        <p:spPr>
          <a:xfrm>
            <a:off x="305654" y="6458776"/>
            <a:ext cx="538005" cy="31508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277078" y="457200"/>
            <a:ext cx="8543926" cy="106369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Recognizing Revenues and Expenses</a:t>
            </a:r>
            <a:br>
              <a:rPr lang="en-US">
                <a:latin typeface="Calibri"/>
                <a:ea typeface="Calibri"/>
                <a:cs typeface="Calibri"/>
                <a:sym typeface="Calibri"/>
              </a:rPr>
            </a:br>
            <a:r>
              <a:rPr lang="en-US" sz="3100">
                <a:latin typeface="Calibri"/>
                <a:ea typeface="Calibri"/>
                <a:cs typeface="Calibri"/>
                <a:sym typeface="Calibri"/>
              </a:rPr>
              <a:t>Question</a:t>
            </a:r>
            <a:endParaRPr sz="3100">
              <a:latin typeface="Calibri"/>
              <a:ea typeface="Calibri"/>
              <a:cs typeface="Calibri"/>
              <a:sym typeface="Calibri"/>
            </a:endParaRPr>
          </a:p>
        </p:txBody>
      </p:sp>
      <p:sp>
        <p:nvSpPr>
          <p:cNvPr id="244" name="Google Shape;244;p1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600"/>
              <a:buNone/>
            </a:pPr>
            <a:r>
              <a:rPr lang="en-US" sz="2600">
                <a:latin typeface="Calibri"/>
                <a:ea typeface="Calibri"/>
                <a:cs typeface="Calibri"/>
                <a:sym typeface="Calibri"/>
              </a:rPr>
              <a:t>One of the following statements about the accrual basis of accounting is false. That statement is:</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Events that change a company’s financial statements are recorded in the periods in which the events occur.</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 is recognized in the period in which the performance obligation is satisfied.</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The accrual basis of accounting is in accordance with generally accepted accounting principles.</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 is recorded only when cash is received, and expenses are recorded only when cash is paid.</a:t>
            </a:r>
            <a:endParaRPr sz="2600">
              <a:solidFill>
                <a:srgbClr val="1919F3"/>
              </a:solidFill>
              <a:latin typeface="Calibri"/>
              <a:ea typeface="Calibri"/>
              <a:cs typeface="Calibri"/>
              <a:sym typeface="Calibri"/>
            </a:endParaRPr>
          </a:p>
        </p:txBody>
      </p:sp>
      <p:sp>
        <p:nvSpPr>
          <p:cNvPr id="245" name="Google Shape;245;p13"/>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Recognizing Revenues and Expenses </a:t>
            </a:r>
            <a:br>
              <a:rPr lang="en-US" sz="4400">
                <a:latin typeface="Calibri"/>
                <a:ea typeface="Calibri"/>
                <a:cs typeface="Calibri"/>
                <a:sym typeface="Calibri"/>
              </a:rPr>
            </a:br>
            <a:r>
              <a:rPr lang="en-US" sz="3100">
                <a:latin typeface="Calibri"/>
                <a:ea typeface="Calibri"/>
                <a:cs typeface="Calibri"/>
                <a:sym typeface="Calibri"/>
              </a:rPr>
              <a:t>Answer</a:t>
            </a:r>
            <a:endParaRPr sz="3100">
              <a:latin typeface="Calibri"/>
              <a:ea typeface="Calibri"/>
              <a:cs typeface="Calibri"/>
              <a:sym typeface="Calibri"/>
            </a:endParaRPr>
          </a:p>
        </p:txBody>
      </p:sp>
      <p:sp>
        <p:nvSpPr>
          <p:cNvPr id="251" name="Google Shape;251;p14"/>
          <p:cNvSpPr txBox="1"/>
          <p:nvPr>
            <p:ph idx="1" type="body"/>
          </p:nvPr>
        </p:nvSpPr>
        <p:spPr>
          <a:xfrm>
            <a:off x="304800" y="1752600"/>
            <a:ext cx="8516204" cy="4305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en-US" sz="2400">
                <a:latin typeface="Calibri"/>
                <a:ea typeface="Calibri"/>
                <a:cs typeface="Calibri"/>
                <a:sym typeface="Calibri"/>
              </a:rPr>
              <a:t>One of the following statements about the accrual basis of accounting is false.  That statement is:</a:t>
            </a:r>
            <a:endParaRPr/>
          </a:p>
          <a:p>
            <a:pPr indent="-457200" lvl="1" marL="812800"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Events that change a company’s financial statements are recorded in the periods in which the events occur.</a:t>
            </a:r>
            <a:endParaRPr/>
          </a:p>
          <a:p>
            <a:pPr indent="-457200" lvl="1" marL="812800"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Revenue is recognized in the period in which the performance obligation is satisfied.</a:t>
            </a:r>
            <a:endParaRPr/>
          </a:p>
          <a:p>
            <a:pPr indent="-457200" lvl="1" marL="812800"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The accrual basis of accounting is in accordance with generally accepted accounting principles. </a:t>
            </a:r>
            <a:endParaRPr/>
          </a:p>
          <a:p>
            <a:pPr indent="-457200" lvl="1" marL="812800" rtl="0" algn="l">
              <a:lnSpc>
                <a:spcPct val="100000"/>
              </a:lnSpc>
              <a:spcBef>
                <a:spcPts val="624"/>
              </a:spcBef>
              <a:spcAft>
                <a:spcPts val="0"/>
              </a:spcAft>
              <a:buClr>
                <a:srgbClr val="911B21"/>
              </a:buClr>
              <a:buSzPts val="2400"/>
              <a:buFont typeface="Arial"/>
              <a:buAutoNum type="alphaLcPeriod"/>
            </a:pPr>
            <a:r>
              <a:rPr lang="en-US" sz="2400">
                <a:solidFill>
                  <a:srgbClr val="911B21"/>
                </a:solidFill>
                <a:latin typeface="Calibri"/>
                <a:ea typeface="Calibri"/>
                <a:cs typeface="Calibri"/>
                <a:sym typeface="Calibri"/>
              </a:rPr>
              <a:t>Answer:</a:t>
            </a:r>
            <a:r>
              <a:rPr lang="en-US" sz="2400">
                <a:latin typeface="Calibri"/>
                <a:ea typeface="Calibri"/>
                <a:cs typeface="Calibri"/>
                <a:sym typeface="Calibri"/>
              </a:rPr>
              <a:t> Revenue is recorded only when cash is received, and expenses are recorded only when cash is paid.</a:t>
            </a:r>
            <a:endParaRPr sz="2400">
              <a:solidFill>
                <a:srgbClr val="1919F3"/>
              </a:solidFill>
              <a:latin typeface="Calibri"/>
              <a:ea typeface="Calibri"/>
              <a:cs typeface="Calibri"/>
              <a:sym typeface="Calibri"/>
            </a:endParaRPr>
          </a:p>
        </p:txBody>
      </p:sp>
      <p:sp>
        <p:nvSpPr>
          <p:cNvPr id="252" name="Google Shape;252;p14"/>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Investor Insight Apple Inc.</a:t>
            </a:r>
            <a:endParaRPr/>
          </a:p>
        </p:txBody>
      </p:sp>
      <p:sp>
        <p:nvSpPr>
          <p:cNvPr id="258" name="Google Shape;258;p15"/>
          <p:cNvSpPr txBox="1"/>
          <p:nvPr>
            <p:ph idx="1" type="body"/>
          </p:nvPr>
        </p:nvSpPr>
        <p:spPr>
          <a:xfrm>
            <a:off x="304800" y="1752599"/>
            <a:ext cx="5953125" cy="44624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Reporting Revenue Accurately</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Until recently, electronics manufacturer Apple was required to spread the revenues from iPhone sales over the two-year period following the sale of the phone. Accounting standards required this because Apple was obligated to provide software updates after the phone was sold. Since Apple had service obligations after the initial date of sale, it was forced to spread the revenue over a two-year period. As a result, the rapid growth of iPhone sales was not fully reflected in the revenue amounts reported in Apple’s income statement. A new accounting standard now enables Apple to report much more of its iPhone revenue at the point of sale. It was estimated that under the new rule, revenues would have been about 17% higher and earnings per share almost 50% higher.</a:t>
            </a:r>
            <a:endParaRPr/>
          </a:p>
        </p:txBody>
      </p:sp>
      <p:pic>
        <p:nvPicPr>
          <p:cNvPr descr="A photo shows a group of three people, standing in front of the Eiffel tower, taking a picture of themselves, using the back camera of their cellphone." id="259" name="Google Shape;259;p15"/>
          <p:cNvPicPr preferRelativeResize="0"/>
          <p:nvPr>
            <p:ph idx="2" type="pic"/>
          </p:nvPr>
        </p:nvPicPr>
        <p:blipFill rotWithShape="1">
          <a:blip r:embed="rId3">
            <a:alphaModFix/>
          </a:blip>
          <a:srcRect b="0" l="0" r="0" t="0"/>
          <a:stretch/>
        </p:blipFill>
        <p:spPr>
          <a:xfrm>
            <a:off x="6413337" y="1614659"/>
            <a:ext cx="2613247" cy="4364127"/>
          </a:xfrm>
          <a:prstGeom prst="rect">
            <a:avLst/>
          </a:prstGeom>
          <a:noFill/>
          <a:ln>
            <a:noFill/>
          </a:ln>
        </p:spPr>
      </p:pic>
      <p:sp>
        <p:nvSpPr>
          <p:cNvPr id="260" name="Google Shape;260;p15"/>
          <p:cNvSpPr txBox="1"/>
          <p:nvPr>
            <p:ph idx="5" type="body"/>
          </p:nvPr>
        </p:nvSpPr>
        <p:spPr>
          <a:xfrm>
            <a:off x="304800" y="6460471"/>
            <a:ext cx="716083" cy="2838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Investor Insight Apple Inc. (Question and Answer)</a:t>
            </a:r>
            <a:endParaRPr/>
          </a:p>
        </p:txBody>
      </p:sp>
      <p:sp>
        <p:nvSpPr>
          <p:cNvPr id="266" name="Google Shape;266;p16"/>
          <p:cNvSpPr txBox="1"/>
          <p:nvPr>
            <p:ph idx="1" type="body"/>
          </p:nvPr>
        </p:nvSpPr>
        <p:spPr>
          <a:xfrm>
            <a:off x="304801" y="1600200"/>
            <a:ext cx="5995987" cy="457708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Reporting Revenue Accurately</a:t>
            </a:r>
            <a:endParaRPr/>
          </a:p>
          <a:p>
            <a:pPr indent="0" lvl="0" marL="0" rtl="0" algn="l">
              <a:lnSpc>
                <a:spcPct val="100000"/>
              </a:lnSpc>
              <a:spcBef>
                <a:spcPts val="624"/>
              </a:spcBef>
              <a:spcAft>
                <a:spcPts val="0"/>
              </a:spcAft>
              <a:buSzPts val="2000"/>
              <a:buNone/>
            </a:pPr>
            <a:r>
              <a:rPr lang="en-US" sz="2000">
                <a:latin typeface="Calibri"/>
                <a:ea typeface="Calibri"/>
                <a:cs typeface="Calibri"/>
                <a:sym typeface="Calibri"/>
              </a:rPr>
              <a:t>In the past, why was it argued that Apple should spread the recognition of iPhone revenue over a two-year period, rather than recording it upfront?</a:t>
            </a:r>
            <a:endParaRPr/>
          </a:p>
          <a:p>
            <a:pPr indent="0" lvl="0" marL="0" rtl="0" algn="l">
              <a:lnSpc>
                <a:spcPct val="100000"/>
              </a:lnSpc>
              <a:spcBef>
                <a:spcPts val="4224"/>
              </a:spcBef>
              <a:spcAft>
                <a:spcPts val="0"/>
              </a:spcAft>
              <a:buSzPts val="2000"/>
              <a:buNone/>
            </a:pPr>
            <a:r>
              <a:rPr lang="en-US" sz="2000">
                <a:solidFill>
                  <a:srgbClr val="911B21"/>
                </a:solidFill>
                <a:latin typeface="Calibri"/>
                <a:ea typeface="Calibri"/>
                <a:cs typeface="Calibri"/>
                <a:sym typeface="Calibri"/>
              </a:rPr>
              <a:t>Answer:</a:t>
            </a:r>
            <a:endParaRPr sz="2000">
              <a:latin typeface="Calibri"/>
              <a:ea typeface="Calibri"/>
              <a:cs typeface="Calibri"/>
              <a:sym typeface="Calibri"/>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Apple promises to provide software updates over the life of the phone's use. Because this represents an unfulfilled performance obligation, it was argued that Apple should spread its revenue recognition over a two-year estimated life of the phone.</a:t>
            </a:r>
            <a:endParaRPr/>
          </a:p>
        </p:txBody>
      </p:sp>
      <p:pic>
        <p:nvPicPr>
          <p:cNvPr descr="A photo shows a group of three people, standing in front of the Eiffel tower, taking a picture of themselves, using the back camera of their cellphone." id="267" name="Google Shape;267;p16"/>
          <p:cNvPicPr preferRelativeResize="0"/>
          <p:nvPr>
            <p:ph idx="2" type="pic"/>
          </p:nvPr>
        </p:nvPicPr>
        <p:blipFill rotWithShape="1">
          <a:blip r:embed="rId3">
            <a:alphaModFix/>
          </a:blip>
          <a:srcRect b="0" l="0" r="0" t="0"/>
          <a:stretch/>
        </p:blipFill>
        <p:spPr>
          <a:xfrm>
            <a:off x="6413328" y="1614664"/>
            <a:ext cx="2613247" cy="4364127"/>
          </a:xfrm>
          <a:prstGeom prst="rect">
            <a:avLst/>
          </a:prstGeom>
          <a:noFill/>
          <a:ln>
            <a:noFill/>
          </a:ln>
        </p:spPr>
      </p:pic>
      <p:sp>
        <p:nvSpPr>
          <p:cNvPr id="268" name="Google Shape;268;p16"/>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The Need for Adjusting Entries</a:t>
            </a:r>
            <a:endParaRPr sz="3600">
              <a:latin typeface="Calibri"/>
              <a:ea typeface="Calibri"/>
              <a:cs typeface="Calibri"/>
              <a:sym typeface="Calibri"/>
            </a:endParaRPr>
          </a:p>
        </p:txBody>
      </p:sp>
      <p:sp>
        <p:nvSpPr>
          <p:cNvPr id="274" name="Google Shape;274;p17"/>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Adjusting Entries</a:t>
            </a:r>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Ensure that the revenue recognition and expense recognition principles are followed.</a:t>
            </a:r>
            <a:endParaRPr sz="26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Necessary because the trial balance may not contain up-to-date and complete data.</a:t>
            </a:r>
            <a:endParaRPr sz="26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Required every time a company prepares financial statements.</a:t>
            </a:r>
            <a:endParaRPr sz="26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Will include one income statement account and one balance sheet account.</a:t>
            </a:r>
            <a:endParaRPr sz="2600">
              <a:latin typeface="Calibri"/>
              <a:ea typeface="Calibri"/>
              <a:cs typeface="Calibri"/>
              <a:sym typeface="Calibri"/>
            </a:endParaRPr>
          </a:p>
        </p:txBody>
      </p:sp>
      <p:sp>
        <p:nvSpPr>
          <p:cNvPr id="275" name="Google Shape;275;p17"/>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The Need for Adjusting Entries</a:t>
            </a:r>
            <a:br>
              <a:rPr lang="en-US">
                <a:latin typeface="Calibri"/>
                <a:ea typeface="Calibri"/>
                <a:cs typeface="Calibri"/>
                <a:sym typeface="Calibri"/>
              </a:rPr>
            </a:br>
            <a:r>
              <a:rPr lang="en-US" sz="3100">
                <a:latin typeface="Calibri"/>
                <a:ea typeface="Calibri"/>
                <a:cs typeface="Calibri"/>
                <a:sym typeface="Calibri"/>
              </a:rPr>
              <a:t>Question</a:t>
            </a:r>
            <a:endParaRPr sz="3100">
              <a:latin typeface="Calibri"/>
              <a:ea typeface="Calibri"/>
              <a:cs typeface="Calibri"/>
              <a:sym typeface="Calibri"/>
            </a:endParaRPr>
          </a:p>
        </p:txBody>
      </p:sp>
      <p:sp>
        <p:nvSpPr>
          <p:cNvPr id="281" name="Google Shape;281;p1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Adjusting entries are made to ensure that:</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expenses are recognized in the period in which they are incurred.</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revenues are recorded in the period in which services are performed.</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balance sheet and income statement accounts have correct balances at the end of an accounting period.</a:t>
            </a:r>
            <a:endParaRPr/>
          </a:p>
          <a:p>
            <a:pPr indent="-514350" lvl="0" marL="51435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all of the above.</a:t>
            </a:r>
            <a:endParaRPr sz="2600">
              <a:latin typeface="Calibri"/>
              <a:ea typeface="Calibri"/>
              <a:cs typeface="Calibri"/>
              <a:sym typeface="Calibri"/>
            </a:endParaRPr>
          </a:p>
        </p:txBody>
      </p:sp>
      <p:sp>
        <p:nvSpPr>
          <p:cNvPr id="282" name="Google Shape;282;p18"/>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29032"/>
              <a:buFont typeface="Calibri"/>
              <a:buNone/>
            </a:pPr>
            <a:r>
              <a:rPr lang="en-US">
                <a:latin typeface="Calibri"/>
                <a:ea typeface="Calibri"/>
                <a:cs typeface="Calibri"/>
                <a:sym typeface="Calibri"/>
              </a:rPr>
              <a:t>The Need for Adjusting Entries</a:t>
            </a:r>
            <a:br>
              <a:rPr lang="en-US">
                <a:latin typeface="Calibri"/>
                <a:ea typeface="Calibri"/>
                <a:cs typeface="Calibri"/>
                <a:sym typeface="Calibri"/>
              </a:rPr>
            </a:br>
            <a:r>
              <a:rPr lang="en-US" sz="3100">
                <a:latin typeface="Calibri"/>
                <a:ea typeface="Calibri"/>
                <a:cs typeface="Calibri"/>
                <a:sym typeface="Calibri"/>
              </a:rPr>
              <a:t>Answer</a:t>
            </a:r>
            <a:endParaRPr sz="3100">
              <a:latin typeface="Calibri"/>
              <a:ea typeface="Calibri"/>
              <a:cs typeface="Calibri"/>
              <a:sym typeface="Calibri"/>
            </a:endParaRPr>
          </a:p>
        </p:txBody>
      </p:sp>
      <p:sp>
        <p:nvSpPr>
          <p:cNvPr id="288" name="Google Shape;288;p19"/>
          <p:cNvSpPr txBox="1"/>
          <p:nvPr>
            <p:ph idx="1" type="body"/>
          </p:nvPr>
        </p:nvSpPr>
        <p:spPr>
          <a:xfrm>
            <a:off x="304800" y="1752600"/>
            <a:ext cx="8534400" cy="4343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Adjusting entries are made to ensure that:</a:t>
            </a:r>
            <a:endParaRPr/>
          </a:p>
          <a:p>
            <a:pPr indent="-457200" lvl="1" marL="8128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expenses are recognized in the period in which they are incurred.</a:t>
            </a:r>
            <a:endParaRPr/>
          </a:p>
          <a:p>
            <a:pPr indent="-457200" lvl="1" marL="8128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revenues are recorded in the period in which services are performed.</a:t>
            </a:r>
            <a:endParaRPr/>
          </a:p>
          <a:p>
            <a:pPr indent="-457200" lvl="1" marL="8128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balance sheet and income statement accounts have correct balances at the end of an accounting period.</a:t>
            </a:r>
            <a:endParaRPr/>
          </a:p>
          <a:p>
            <a:pPr indent="-457200" lvl="1" marL="812800" rtl="0" algn="l">
              <a:lnSpc>
                <a:spcPct val="100000"/>
              </a:lnSpc>
              <a:spcBef>
                <a:spcPts val="624"/>
              </a:spcBef>
              <a:spcAft>
                <a:spcPts val="0"/>
              </a:spcAft>
              <a:buClr>
                <a:srgbClr val="911B21"/>
              </a:buClr>
              <a:buSzPts val="2600"/>
              <a:buFont typeface="Arial"/>
              <a:buAutoNum type="alphaLcPeriod"/>
            </a:pPr>
            <a:r>
              <a:rPr lang="en-US" sz="2600">
                <a:solidFill>
                  <a:srgbClr val="911B21"/>
                </a:solidFill>
                <a:latin typeface="Calibri"/>
                <a:ea typeface="Calibri"/>
                <a:cs typeface="Calibri"/>
                <a:sym typeface="Calibri"/>
              </a:rPr>
              <a:t>Answer:</a:t>
            </a:r>
            <a:r>
              <a:rPr lang="en-US" sz="2600">
                <a:latin typeface="Calibri"/>
                <a:ea typeface="Calibri"/>
                <a:cs typeface="Calibri"/>
                <a:sym typeface="Calibri"/>
              </a:rPr>
              <a:t> all of the above.</a:t>
            </a:r>
            <a:endParaRPr/>
          </a:p>
        </p:txBody>
      </p:sp>
      <p:sp>
        <p:nvSpPr>
          <p:cNvPr id="289" name="Google Shape;289;p19"/>
          <p:cNvSpPr txBox="1"/>
          <p:nvPr>
            <p:ph idx="3" type="body"/>
          </p:nvPr>
        </p:nvSpPr>
        <p:spPr>
          <a:xfrm>
            <a:off x="304800" y="6476814"/>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277078" y="466531"/>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Financial Accounting  </a:t>
            </a:r>
            <a:endParaRPr>
              <a:latin typeface="Calibri"/>
              <a:ea typeface="Calibri"/>
              <a:cs typeface="Calibri"/>
              <a:sym typeface="Calibri"/>
            </a:endParaRPr>
          </a:p>
        </p:txBody>
      </p:sp>
      <p:pic>
        <p:nvPicPr>
          <p:cNvPr descr="The cover image of the book titled “Financial Accounting ELEVENTH EDITION.” Below the book title shows top view of rowers rowing a boat. Text on the cover page reads, Weygandt, Kimmel, Kieso, team for success." id="162" name="Google Shape;162;p2"/>
          <p:cNvPicPr preferRelativeResize="0"/>
          <p:nvPr>
            <p:ph idx="2" type="pic"/>
          </p:nvPr>
        </p:nvPicPr>
        <p:blipFill rotWithShape="1">
          <a:blip r:embed="rId3">
            <a:alphaModFix/>
          </a:blip>
          <a:srcRect b="0" l="0" r="0" t="0"/>
          <a:stretch/>
        </p:blipFill>
        <p:spPr>
          <a:xfrm>
            <a:off x="2759059" y="1629523"/>
            <a:ext cx="3625882" cy="463970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Types of Adjusting Entries</a:t>
            </a:r>
            <a:endParaRPr>
              <a:latin typeface="Calibri"/>
              <a:ea typeface="Calibri"/>
              <a:cs typeface="Calibri"/>
              <a:sym typeface="Calibri"/>
            </a:endParaRPr>
          </a:p>
        </p:txBody>
      </p:sp>
      <p:sp>
        <p:nvSpPr>
          <p:cNvPr id="295" name="Google Shape;295;p20"/>
          <p:cNvSpPr txBox="1"/>
          <p:nvPr>
            <p:ph idx="1" type="body"/>
          </p:nvPr>
        </p:nvSpPr>
        <p:spPr>
          <a:xfrm>
            <a:off x="304800" y="1752600"/>
            <a:ext cx="4181475"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Deferrals</a:t>
            </a:r>
            <a:endParaRPr/>
          </a:p>
          <a:p>
            <a:pPr indent="-514350" lvl="0" marL="514350" rtl="0" algn="l">
              <a:lnSpc>
                <a:spcPct val="100000"/>
              </a:lnSpc>
              <a:spcBef>
                <a:spcPts val="555"/>
              </a:spcBef>
              <a:spcAft>
                <a:spcPts val="0"/>
              </a:spcAft>
              <a:buClr>
                <a:srgbClr val="911B21"/>
              </a:buClr>
              <a:buSzPts val="2600"/>
              <a:buFont typeface="Arial"/>
              <a:buAutoNum type="arabicPeriod"/>
            </a:pPr>
            <a:r>
              <a:rPr b="1" lang="en-US" sz="2600">
                <a:latin typeface="Calibri"/>
                <a:ea typeface="Calibri"/>
                <a:cs typeface="Calibri"/>
                <a:sym typeface="Calibri"/>
              </a:rPr>
              <a:t>Prepaid Expenses:</a:t>
            </a:r>
            <a:r>
              <a:rPr lang="en-US" sz="2600">
                <a:latin typeface="Calibri"/>
                <a:ea typeface="Calibri"/>
                <a:cs typeface="Calibri"/>
                <a:sym typeface="Calibri"/>
              </a:rPr>
              <a:t> Expenses paid in cash before they are used or consumed.</a:t>
            </a:r>
            <a:endParaRPr/>
          </a:p>
          <a:p>
            <a:pPr indent="-514350" lvl="0" marL="514350" rtl="0" algn="l">
              <a:lnSpc>
                <a:spcPct val="100000"/>
              </a:lnSpc>
              <a:spcBef>
                <a:spcPts val="1500"/>
              </a:spcBef>
              <a:spcAft>
                <a:spcPts val="0"/>
              </a:spcAft>
              <a:buClr>
                <a:srgbClr val="911B21"/>
              </a:buClr>
              <a:buSzPts val="2600"/>
              <a:buFont typeface="Arial"/>
              <a:buAutoNum type="arabicPeriod"/>
            </a:pPr>
            <a:r>
              <a:rPr b="1" lang="en-US" sz="2600">
                <a:latin typeface="Calibri"/>
                <a:ea typeface="Calibri"/>
                <a:cs typeface="Calibri"/>
                <a:sym typeface="Calibri"/>
              </a:rPr>
              <a:t>Unearned Revenues: </a:t>
            </a:r>
            <a:r>
              <a:rPr lang="en-US" sz="2600">
                <a:latin typeface="Calibri"/>
                <a:ea typeface="Calibri"/>
                <a:cs typeface="Calibri"/>
                <a:sym typeface="Calibri"/>
              </a:rPr>
              <a:t>Cash received before services are performed.</a:t>
            </a:r>
            <a:endParaRPr/>
          </a:p>
        </p:txBody>
      </p:sp>
      <p:sp>
        <p:nvSpPr>
          <p:cNvPr id="296" name="Google Shape;296;p20"/>
          <p:cNvSpPr txBox="1"/>
          <p:nvPr>
            <p:ph idx="2" type="body"/>
          </p:nvPr>
        </p:nvSpPr>
        <p:spPr>
          <a:xfrm>
            <a:off x="4772025" y="1752600"/>
            <a:ext cx="4064000" cy="4267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600"/>
              <a:buNone/>
            </a:pPr>
            <a:r>
              <a:rPr b="1" lang="en-US" sz="2600">
                <a:latin typeface="Calibri"/>
                <a:ea typeface="Calibri"/>
                <a:cs typeface="Calibri"/>
                <a:sym typeface="Calibri"/>
              </a:rPr>
              <a:t>Accruals</a:t>
            </a:r>
            <a:endParaRPr/>
          </a:p>
          <a:p>
            <a:pPr indent="-514350" lvl="0" marL="514350" rtl="0" algn="l">
              <a:lnSpc>
                <a:spcPct val="90000"/>
              </a:lnSpc>
              <a:spcBef>
                <a:spcPts val="1000"/>
              </a:spcBef>
              <a:spcAft>
                <a:spcPts val="0"/>
              </a:spcAft>
              <a:buClr>
                <a:srgbClr val="911B21"/>
              </a:buClr>
              <a:buSzPts val="2600"/>
              <a:buFont typeface="Arial"/>
              <a:buAutoNum type="arabicPeriod"/>
            </a:pPr>
            <a:r>
              <a:rPr b="1" lang="en-US" sz="2600">
                <a:latin typeface="Calibri"/>
                <a:ea typeface="Calibri"/>
                <a:cs typeface="Calibri"/>
                <a:sym typeface="Calibri"/>
              </a:rPr>
              <a:t>Accrued Revenues: </a:t>
            </a:r>
            <a:r>
              <a:rPr lang="en-US" sz="2600">
                <a:latin typeface="Calibri"/>
                <a:ea typeface="Calibri"/>
                <a:cs typeface="Calibri"/>
                <a:sym typeface="Calibri"/>
              </a:rPr>
              <a:t>Revenues for services performed but not yet received in cash or recorded. </a:t>
            </a:r>
            <a:endParaRPr/>
          </a:p>
          <a:p>
            <a:pPr indent="-514350" lvl="0" marL="514350" rtl="0" algn="l">
              <a:lnSpc>
                <a:spcPct val="90000"/>
              </a:lnSpc>
              <a:spcBef>
                <a:spcPts val="1500"/>
              </a:spcBef>
              <a:spcAft>
                <a:spcPts val="0"/>
              </a:spcAft>
              <a:buClr>
                <a:srgbClr val="911B21"/>
              </a:buClr>
              <a:buSzPts val="2600"/>
              <a:buFont typeface="Arial"/>
              <a:buAutoNum type="arabicPeriod"/>
            </a:pPr>
            <a:r>
              <a:rPr b="1" lang="en-US" sz="2600">
                <a:latin typeface="Calibri"/>
                <a:ea typeface="Calibri"/>
                <a:cs typeface="Calibri"/>
                <a:sym typeface="Calibri"/>
              </a:rPr>
              <a:t>Accrued Expenses: </a:t>
            </a:r>
            <a:r>
              <a:rPr lang="en-US" sz="2600">
                <a:latin typeface="Calibri"/>
                <a:ea typeface="Calibri"/>
                <a:cs typeface="Calibri"/>
                <a:sym typeface="Calibri"/>
              </a:rPr>
              <a:t>Expenses incurred but not yet paid in cash or recorded.</a:t>
            </a:r>
            <a:endParaRPr/>
          </a:p>
        </p:txBody>
      </p:sp>
      <p:sp>
        <p:nvSpPr>
          <p:cNvPr id="297" name="Google Shape;297;p20"/>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Types of Adjusting Entries</a:t>
            </a:r>
            <a:br>
              <a:rPr lang="en-US">
                <a:latin typeface="Calibri"/>
                <a:ea typeface="Calibri"/>
                <a:cs typeface="Calibri"/>
                <a:sym typeface="Calibri"/>
              </a:rPr>
            </a:br>
            <a:r>
              <a:rPr lang="en-US" sz="3100">
                <a:latin typeface="Calibri"/>
                <a:ea typeface="Calibri"/>
                <a:cs typeface="Calibri"/>
                <a:sym typeface="Calibri"/>
              </a:rPr>
              <a:t>Trial Balance</a:t>
            </a:r>
            <a:endParaRPr sz="3100">
              <a:latin typeface="Calibri"/>
              <a:ea typeface="Calibri"/>
              <a:cs typeface="Calibri"/>
              <a:sym typeface="Calibri"/>
            </a:endParaRPr>
          </a:p>
        </p:txBody>
      </p:sp>
      <p:sp>
        <p:nvSpPr>
          <p:cNvPr id="304" name="Google Shape;304;p21"/>
          <p:cNvSpPr txBox="1"/>
          <p:nvPr>
            <p:ph idx="1" type="body"/>
          </p:nvPr>
        </p:nvSpPr>
        <p:spPr>
          <a:xfrm>
            <a:off x="304800" y="1752600"/>
            <a:ext cx="8534400" cy="9620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Each account is analyzed to determine whether it is complete and up-to-date for financial statement purposes.</a:t>
            </a:r>
            <a:endParaRPr sz="2600">
              <a:latin typeface="Calibri"/>
              <a:ea typeface="Calibri"/>
              <a:cs typeface="Calibri"/>
              <a:sym typeface="Calibri"/>
            </a:endParaRPr>
          </a:p>
        </p:txBody>
      </p:sp>
      <p:pic>
        <p:nvPicPr>
          <p:cNvPr descr="A trial balance begins with a three-line heading consisting of the name of the company, Pioneer Advertising Incorporated; the name of the report, Trial Balance; and the date, October 31, 2022. There are three columns, with the first displaying the account names, and the other two labeled Debit and Credit, respectively. Selected accounts and their respective debit and credit amounts are listed as: Cash, $15,200 debit; Supplies, 2,500 debit; Prepaid Insurance, 600 debit; Equipment, 5,000 debit; Notes Payable, 5,000 credit; Accounts Payable, 2,500 credit; Unearned Service Revenue, 1,200 credit; Common Stock, 10,000 credit; Retained Earnings, 0; Dividends, 500 debit; Service revenue 10,000 credit; Salaries and wages expense, 4,000 debit; and Rent expense, 900 debit. Total debits and total credits are each shown as $28,700." id="305" name="Google Shape;305;p21"/>
          <p:cNvPicPr preferRelativeResize="0"/>
          <p:nvPr>
            <p:ph idx="3" type="pic"/>
          </p:nvPr>
        </p:nvPicPr>
        <p:blipFill rotWithShape="1">
          <a:blip r:embed="rId3">
            <a:alphaModFix/>
          </a:blip>
          <a:srcRect b="0" l="0" r="0" t="0"/>
          <a:stretch/>
        </p:blipFill>
        <p:spPr>
          <a:xfrm>
            <a:off x="1766363" y="2714625"/>
            <a:ext cx="5611275" cy="3510718"/>
          </a:xfrm>
          <a:prstGeom prst="rect">
            <a:avLst/>
          </a:prstGeom>
          <a:noFill/>
          <a:ln>
            <a:noFill/>
          </a:ln>
        </p:spPr>
      </p:pic>
      <p:sp>
        <p:nvSpPr>
          <p:cNvPr id="306" name="Google Shape;306;p21"/>
          <p:cNvSpPr txBox="1"/>
          <p:nvPr>
            <p:ph idx="5" type="body"/>
          </p:nvPr>
        </p:nvSpPr>
        <p:spPr>
          <a:xfrm>
            <a:off x="305654" y="6460472"/>
            <a:ext cx="538005" cy="28388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DO IT! 1: Timing Concepts </a:t>
            </a:r>
            <a:endParaRPr sz="2400">
              <a:latin typeface="Calibri"/>
              <a:ea typeface="Calibri"/>
              <a:cs typeface="Calibri"/>
              <a:sym typeface="Calibri"/>
            </a:endParaRPr>
          </a:p>
        </p:txBody>
      </p:sp>
      <p:sp>
        <p:nvSpPr>
          <p:cNvPr id="312" name="Google Shape;312;p22"/>
          <p:cNvSpPr txBox="1"/>
          <p:nvPr>
            <p:ph idx="1" type="body"/>
          </p:nvPr>
        </p:nvSpPr>
        <p:spPr>
          <a:xfrm>
            <a:off x="304800" y="1638296"/>
            <a:ext cx="8724900" cy="1176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A list of concepts is provided in the left column, with a description of the concept in the right column. There are more descriptions provided than concepts. Match the description of the concept to the concept.</a:t>
            </a:r>
            <a:endParaRPr sz="2200">
              <a:latin typeface="Calibri"/>
              <a:ea typeface="Calibri"/>
              <a:cs typeface="Calibri"/>
              <a:sym typeface="Calibri"/>
            </a:endParaRPr>
          </a:p>
        </p:txBody>
      </p:sp>
      <p:sp>
        <p:nvSpPr>
          <p:cNvPr id="313" name="Google Shape;313;p22"/>
          <p:cNvSpPr txBox="1"/>
          <p:nvPr>
            <p:ph idx="5" type="body"/>
          </p:nvPr>
        </p:nvSpPr>
        <p:spPr>
          <a:xfrm>
            <a:off x="304801" y="2814634"/>
            <a:ext cx="3138487" cy="3357566"/>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rgbClr val="911B21"/>
              </a:buClr>
              <a:buSzPts val="2200"/>
              <a:buFont typeface="Arial"/>
              <a:buAutoNum type="arabicPeriod"/>
            </a:pPr>
            <a:r>
              <a:rPr lang="en-US" sz="2200">
                <a:latin typeface="Calibri"/>
                <a:ea typeface="Calibri"/>
                <a:cs typeface="Calibri"/>
                <a:sym typeface="Calibri"/>
              </a:rPr>
              <a:t>___  Accrual-basis accounting.</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a:latin typeface="Calibri"/>
                <a:ea typeface="Calibri"/>
                <a:cs typeface="Calibri"/>
                <a:sym typeface="Calibri"/>
              </a:rPr>
              <a:t>___ Calendar year.</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a:latin typeface="Calibri"/>
                <a:ea typeface="Calibri"/>
                <a:cs typeface="Calibri"/>
                <a:sym typeface="Calibri"/>
              </a:rPr>
              <a:t>___ Time period assumption.</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a:latin typeface="Calibri"/>
                <a:ea typeface="Calibri"/>
                <a:cs typeface="Calibri"/>
                <a:sym typeface="Calibri"/>
              </a:rPr>
              <a:t>___ Expense recognition principle.</a:t>
            </a:r>
            <a:endParaRPr sz="2200">
              <a:latin typeface="Calibri"/>
              <a:ea typeface="Calibri"/>
              <a:cs typeface="Calibri"/>
              <a:sym typeface="Calibri"/>
            </a:endParaRPr>
          </a:p>
        </p:txBody>
      </p:sp>
      <p:sp>
        <p:nvSpPr>
          <p:cNvPr id="314" name="Google Shape;314;p22"/>
          <p:cNvSpPr txBox="1"/>
          <p:nvPr>
            <p:ph idx="6" type="body"/>
          </p:nvPr>
        </p:nvSpPr>
        <p:spPr>
          <a:xfrm>
            <a:off x="3471864" y="2843209"/>
            <a:ext cx="5510215" cy="3443291"/>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911B21"/>
              </a:buClr>
              <a:buSzPts val="1800"/>
              <a:buFont typeface="Arial"/>
              <a:buAutoNum type="alphaLcParenR"/>
            </a:pPr>
            <a:r>
              <a:rPr lang="en-US" sz="1800">
                <a:latin typeface="Calibri"/>
                <a:ea typeface="Calibri"/>
                <a:cs typeface="Calibri"/>
                <a:sym typeface="Calibri"/>
              </a:rPr>
              <a:t>Monthly and quarterly time periods.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Efforts (expenses) should be matched with results (revenues).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Accountants divide the economic life of a business into artificial time periods.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Companies record revenues when they receive cash and record expenses when they pay out cash.</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An accounting time period that starts on January 1 and ends on December 31.</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Companies record transactions in the period in which the events occur.</a:t>
            </a:r>
            <a:endParaRPr sz="1800">
              <a:latin typeface="Calibri"/>
              <a:ea typeface="Calibri"/>
              <a:cs typeface="Calibri"/>
              <a:sym typeface="Calibri"/>
            </a:endParaRPr>
          </a:p>
        </p:txBody>
      </p:sp>
      <p:sp>
        <p:nvSpPr>
          <p:cNvPr id="315" name="Google Shape;315;p22"/>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1: Timing Concepts</a:t>
            </a:r>
            <a:br>
              <a:rPr lang="en-US" sz="4400">
                <a:latin typeface="Calibri"/>
                <a:ea typeface="Calibri"/>
                <a:cs typeface="Calibri"/>
                <a:sym typeface="Calibri"/>
              </a:rPr>
            </a:br>
            <a:r>
              <a:rPr lang="en-US" sz="3100">
                <a:latin typeface="Calibri"/>
                <a:ea typeface="Calibri"/>
                <a:cs typeface="Calibri"/>
                <a:sym typeface="Calibri"/>
              </a:rPr>
              <a:t>Solution</a:t>
            </a:r>
            <a:endParaRPr sz="3100">
              <a:latin typeface="Calibri"/>
              <a:ea typeface="Calibri"/>
              <a:cs typeface="Calibri"/>
              <a:sym typeface="Calibri"/>
            </a:endParaRPr>
          </a:p>
        </p:txBody>
      </p:sp>
      <p:sp>
        <p:nvSpPr>
          <p:cNvPr id="321" name="Google Shape;321;p23"/>
          <p:cNvSpPr txBox="1"/>
          <p:nvPr>
            <p:ph idx="1" type="body"/>
          </p:nvPr>
        </p:nvSpPr>
        <p:spPr>
          <a:xfrm>
            <a:off x="304800" y="1638296"/>
            <a:ext cx="8724900" cy="1176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A list of concepts is provided in the left column, with a description of the concept in the right column. There are more descriptions provided than concepts. Match the description of the concept to the concept.</a:t>
            </a:r>
            <a:endParaRPr sz="2200">
              <a:latin typeface="Calibri"/>
              <a:ea typeface="Calibri"/>
              <a:cs typeface="Calibri"/>
              <a:sym typeface="Calibri"/>
            </a:endParaRPr>
          </a:p>
        </p:txBody>
      </p:sp>
      <p:sp>
        <p:nvSpPr>
          <p:cNvPr id="322" name="Google Shape;322;p23"/>
          <p:cNvSpPr txBox="1"/>
          <p:nvPr>
            <p:ph idx="5" type="body"/>
          </p:nvPr>
        </p:nvSpPr>
        <p:spPr>
          <a:xfrm>
            <a:off x="304801" y="2814634"/>
            <a:ext cx="3138487" cy="3357566"/>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Clr>
                <a:srgbClr val="911B21"/>
              </a:buClr>
              <a:buSzPts val="2200"/>
              <a:buFont typeface="Arial"/>
              <a:buAutoNum type="arabicPeriod"/>
            </a:pPr>
            <a:r>
              <a:rPr lang="en-US" sz="2200" u="sng">
                <a:latin typeface="Calibri"/>
                <a:ea typeface="Calibri"/>
                <a:cs typeface="Calibri"/>
                <a:sym typeface="Calibri"/>
              </a:rPr>
              <a:t>  </a:t>
            </a:r>
            <a:r>
              <a:rPr b="1" lang="en-US" sz="2200" u="sng">
                <a:latin typeface="Calibri"/>
                <a:ea typeface="Calibri"/>
                <a:cs typeface="Calibri"/>
                <a:sym typeface="Calibri"/>
              </a:rPr>
              <a:t>f</a:t>
            </a:r>
            <a:r>
              <a:rPr lang="en-US" sz="2200" u="sng">
                <a:latin typeface="Calibri"/>
                <a:ea typeface="Calibri"/>
                <a:cs typeface="Calibri"/>
                <a:sym typeface="Calibri"/>
              </a:rPr>
              <a:t>  </a:t>
            </a:r>
            <a:r>
              <a:rPr lang="en-US" sz="2200">
                <a:latin typeface="Calibri"/>
                <a:ea typeface="Calibri"/>
                <a:cs typeface="Calibri"/>
                <a:sym typeface="Calibri"/>
              </a:rPr>
              <a:t> Accrual-basis accounting.</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u="sng">
                <a:latin typeface="Calibri"/>
                <a:ea typeface="Calibri"/>
                <a:cs typeface="Calibri"/>
                <a:sym typeface="Calibri"/>
              </a:rPr>
              <a:t>  </a:t>
            </a:r>
            <a:r>
              <a:rPr b="1" lang="en-US" sz="2200" u="sng">
                <a:latin typeface="Calibri"/>
                <a:ea typeface="Calibri"/>
                <a:cs typeface="Calibri"/>
                <a:sym typeface="Calibri"/>
              </a:rPr>
              <a:t>e</a:t>
            </a:r>
            <a:r>
              <a:rPr lang="en-US" sz="2200" u="sng">
                <a:latin typeface="Calibri"/>
                <a:ea typeface="Calibri"/>
                <a:cs typeface="Calibri"/>
                <a:sym typeface="Calibri"/>
              </a:rPr>
              <a:t>  </a:t>
            </a:r>
            <a:r>
              <a:rPr lang="en-US" sz="2200">
                <a:latin typeface="Calibri"/>
                <a:ea typeface="Calibri"/>
                <a:cs typeface="Calibri"/>
                <a:sym typeface="Calibri"/>
              </a:rPr>
              <a:t> Calendar year.</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u="sng">
                <a:latin typeface="Calibri"/>
                <a:ea typeface="Calibri"/>
                <a:cs typeface="Calibri"/>
                <a:sym typeface="Calibri"/>
              </a:rPr>
              <a:t>  </a:t>
            </a:r>
            <a:r>
              <a:rPr b="1" lang="en-US" sz="2200" u="sng">
                <a:latin typeface="Calibri"/>
                <a:ea typeface="Calibri"/>
                <a:cs typeface="Calibri"/>
                <a:sym typeface="Calibri"/>
              </a:rPr>
              <a:t>c </a:t>
            </a:r>
            <a:r>
              <a:rPr lang="en-US" sz="2200" u="sng">
                <a:latin typeface="Calibri"/>
                <a:ea typeface="Calibri"/>
                <a:cs typeface="Calibri"/>
                <a:sym typeface="Calibri"/>
              </a:rPr>
              <a:t> </a:t>
            </a:r>
            <a:r>
              <a:rPr lang="en-US" sz="2200">
                <a:latin typeface="Calibri"/>
                <a:ea typeface="Calibri"/>
                <a:cs typeface="Calibri"/>
                <a:sym typeface="Calibri"/>
              </a:rPr>
              <a:t> Time period assumption.</a:t>
            </a:r>
            <a:endParaRPr/>
          </a:p>
          <a:p>
            <a:pPr indent="-457200" lvl="0" marL="457200" rtl="0" algn="l">
              <a:lnSpc>
                <a:spcPct val="100000"/>
              </a:lnSpc>
              <a:spcBef>
                <a:spcPts val="624"/>
              </a:spcBef>
              <a:spcAft>
                <a:spcPts val="0"/>
              </a:spcAft>
              <a:buClr>
                <a:srgbClr val="911B21"/>
              </a:buClr>
              <a:buSzPts val="2200"/>
              <a:buFont typeface="Arial"/>
              <a:buAutoNum type="arabicPeriod"/>
            </a:pPr>
            <a:r>
              <a:rPr lang="en-US" sz="2200" u="sng">
                <a:latin typeface="Calibri"/>
                <a:ea typeface="Calibri"/>
                <a:cs typeface="Calibri"/>
                <a:sym typeface="Calibri"/>
              </a:rPr>
              <a:t>  </a:t>
            </a:r>
            <a:r>
              <a:rPr b="1" lang="en-US" sz="2200" u="sng">
                <a:latin typeface="Calibri"/>
                <a:ea typeface="Calibri"/>
                <a:cs typeface="Calibri"/>
                <a:sym typeface="Calibri"/>
              </a:rPr>
              <a:t>b  </a:t>
            </a:r>
            <a:r>
              <a:rPr lang="en-US" sz="2200">
                <a:latin typeface="Calibri"/>
                <a:ea typeface="Calibri"/>
                <a:cs typeface="Calibri"/>
                <a:sym typeface="Calibri"/>
              </a:rPr>
              <a:t> Expense recognition principle.</a:t>
            </a:r>
            <a:endParaRPr sz="2200">
              <a:latin typeface="Calibri"/>
              <a:ea typeface="Calibri"/>
              <a:cs typeface="Calibri"/>
              <a:sym typeface="Calibri"/>
            </a:endParaRPr>
          </a:p>
        </p:txBody>
      </p:sp>
      <p:sp>
        <p:nvSpPr>
          <p:cNvPr id="323" name="Google Shape;323;p23"/>
          <p:cNvSpPr txBox="1"/>
          <p:nvPr>
            <p:ph idx="6" type="body"/>
          </p:nvPr>
        </p:nvSpPr>
        <p:spPr>
          <a:xfrm>
            <a:off x="3471864" y="2843209"/>
            <a:ext cx="5510215" cy="3443291"/>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rgbClr val="911B21"/>
              </a:buClr>
              <a:buSzPts val="1800"/>
              <a:buFont typeface="Arial"/>
              <a:buAutoNum type="alphaLcParenR"/>
            </a:pPr>
            <a:r>
              <a:rPr lang="en-US" sz="1800">
                <a:latin typeface="Calibri"/>
                <a:ea typeface="Calibri"/>
                <a:cs typeface="Calibri"/>
                <a:sym typeface="Calibri"/>
              </a:rPr>
              <a:t>Monthly and quarterly time periods.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Efforts (expenses) should be matched with results (revenues).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Accountants divide the economic life of a business into artificial time periods.</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Companies record revenues when they receive cash and record expenses when they pay out cash.</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An accounting time period that starts on January 1 and ends on December 31.</a:t>
            </a:r>
            <a:endParaRPr/>
          </a:p>
          <a:p>
            <a:pPr indent="-514350" lvl="0" marL="514350" rtl="0" algn="l">
              <a:lnSpc>
                <a:spcPct val="100000"/>
              </a:lnSpc>
              <a:spcBef>
                <a:spcPts val="624"/>
              </a:spcBef>
              <a:spcAft>
                <a:spcPts val="0"/>
              </a:spcAft>
              <a:buClr>
                <a:srgbClr val="911B21"/>
              </a:buClr>
              <a:buSzPts val="1800"/>
              <a:buFont typeface="Arial"/>
              <a:buAutoNum type="alphaLcParenR"/>
            </a:pPr>
            <a:r>
              <a:rPr lang="en-US" sz="1800">
                <a:latin typeface="Calibri"/>
                <a:ea typeface="Calibri"/>
                <a:cs typeface="Calibri"/>
                <a:sym typeface="Calibri"/>
              </a:rPr>
              <a:t>Companies record transactions in the period in which the events occur.</a:t>
            </a:r>
            <a:endParaRPr sz="1800">
              <a:latin typeface="Calibri"/>
              <a:ea typeface="Calibri"/>
              <a:cs typeface="Calibri"/>
              <a:sym typeface="Calibri"/>
            </a:endParaRPr>
          </a:p>
        </p:txBody>
      </p:sp>
      <p:sp>
        <p:nvSpPr>
          <p:cNvPr id="324" name="Google Shape;324;p23"/>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0" y="457200"/>
            <a:ext cx="9144000" cy="990600"/>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3200"/>
              <a:buFont typeface="Calibri"/>
              <a:buNone/>
            </a:pPr>
            <a:r>
              <a:rPr lang="en-US" sz="3200">
                <a:solidFill>
                  <a:srgbClr val="911621"/>
                </a:solidFill>
                <a:latin typeface="Calibri"/>
                <a:ea typeface="Calibri"/>
                <a:cs typeface="Calibri"/>
                <a:sym typeface="Calibri"/>
              </a:rPr>
              <a:t>LEARNING OBJECTIVE 2</a:t>
            </a:r>
            <a:br>
              <a:rPr lang="en-US" sz="3200">
                <a:solidFill>
                  <a:srgbClr val="911621"/>
                </a:solidFill>
                <a:latin typeface="Calibri"/>
                <a:ea typeface="Calibri"/>
                <a:cs typeface="Calibri"/>
                <a:sym typeface="Calibri"/>
              </a:rPr>
            </a:br>
            <a:r>
              <a:rPr lang="en-US" sz="3200">
                <a:solidFill>
                  <a:schemeClr val="dk1"/>
                </a:solidFill>
                <a:latin typeface="Calibri"/>
                <a:ea typeface="Calibri"/>
                <a:cs typeface="Calibri"/>
                <a:sym typeface="Calibri"/>
              </a:rPr>
              <a:t>Prepare Adjusting Entries for Deferrals</a:t>
            </a:r>
            <a:endParaRPr sz="3200">
              <a:solidFill>
                <a:schemeClr val="dk1"/>
              </a:solidFill>
              <a:latin typeface="Calibri"/>
              <a:ea typeface="Calibri"/>
              <a:cs typeface="Calibri"/>
              <a:sym typeface="Calibri"/>
            </a:endParaRPr>
          </a:p>
        </p:txBody>
      </p:sp>
      <p:sp>
        <p:nvSpPr>
          <p:cNvPr id="331" name="Google Shape;331;p24"/>
          <p:cNvSpPr txBox="1"/>
          <p:nvPr>
            <p:ph idx="1" type="body"/>
          </p:nvPr>
        </p:nvSpPr>
        <p:spPr>
          <a:xfrm>
            <a:off x="304800" y="1752600"/>
            <a:ext cx="8534400" cy="213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920"/>
              <a:buNone/>
            </a:pPr>
            <a:r>
              <a:rPr b="1" lang="en-US" sz="2400">
                <a:latin typeface="Calibri"/>
                <a:ea typeface="Calibri"/>
                <a:cs typeface="Calibri"/>
                <a:sym typeface="Calibri"/>
              </a:rPr>
              <a:t>Deferrals</a:t>
            </a:r>
            <a:r>
              <a:rPr lang="en-US" sz="2400">
                <a:latin typeface="Calibri"/>
                <a:ea typeface="Calibri"/>
                <a:cs typeface="Calibri"/>
                <a:sym typeface="Calibri"/>
              </a:rPr>
              <a:t> are </a:t>
            </a:r>
            <a:r>
              <a:rPr b="1" lang="en-US" sz="2400">
                <a:latin typeface="Calibri"/>
                <a:ea typeface="Calibri"/>
                <a:cs typeface="Calibri"/>
                <a:sym typeface="Calibri"/>
              </a:rPr>
              <a:t>expenses or revenues</a:t>
            </a:r>
            <a:r>
              <a:rPr lang="en-US" sz="2400">
                <a:latin typeface="Calibri"/>
                <a:ea typeface="Calibri"/>
                <a:cs typeface="Calibri"/>
                <a:sym typeface="Calibri"/>
              </a:rPr>
              <a:t> that are recognized at a date later than the point when cash was originally exchanged. There are </a:t>
            </a:r>
            <a:r>
              <a:rPr b="1" lang="en-US" sz="2400">
                <a:latin typeface="Calibri"/>
                <a:ea typeface="Calibri"/>
                <a:cs typeface="Calibri"/>
                <a:sym typeface="Calibri"/>
              </a:rPr>
              <a:t>two types</a:t>
            </a:r>
            <a:r>
              <a:rPr lang="en-US" sz="2400">
                <a:latin typeface="Calibri"/>
                <a:ea typeface="Calibri"/>
                <a:cs typeface="Calibri"/>
                <a:sym typeface="Calibri"/>
              </a:rPr>
              <a:t>:</a:t>
            </a:r>
            <a:endParaRPr/>
          </a:p>
          <a:p>
            <a:pPr indent="-291600" lvl="1" marL="291600" rtl="0" algn="l">
              <a:lnSpc>
                <a:spcPct val="100000"/>
              </a:lnSpc>
              <a:spcBef>
                <a:spcPts val="624"/>
              </a:spcBef>
              <a:spcAft>
                <a:spcPts val="0"/>
              </a:spcAft>
              <a:buClr>
                <a:srgbClr val="911B21"/>
              </a:buClr>
              <a:buSzPts val="2400"/>
              <a:buFont typeface="Arial"/>
              <a:buChar char="•"/>
            </a:pPr>
            <a:r>
              <a:rPr lang="en-US" sz="2400">
                <a:latin typeface="Calibri"/>
                <a:ea typeface="Calibri"/>
                <a:cs typeface="Calibri"/>
                <a:sym typeface="Calibri"/>
              </a:rPr>
              <a:t>Prepaid expenses and</a:t>
            </a:r>
            <a:endParaRPr i="1" sz="2400">
              <a:solidFill>
                <a:srgbClr val="CC0000"/>
              </a:solidFill>
              <a:latin typeface="Calibri"/>
              <a:ea typeface="Calibri"/>
              <a:cs typeface="Calibri"/>
              <a:sym typeface="Calibri"/>
            </a:endParaRPr>
          </a:p>
          <a:p>
            <a:pPr indent="-291600" lvl="1" marL="291600" rtl="0" algn="l">
              <a:lnSpc>
                <a:spcPct val="100000"/>
              </a:lnSpc>
              <a:spcBef>
                <a:spcPts val="624"/>
              </a:spcBef>
              <a:spcAft>
                <a:spcPts val="0"/>
              </a:spcAft>
              <a:buClr>
                <a:srgbClr val="911B21"/>
              </a:buClr>
              <a:buSzPts val="2400"/>
              <a:buFont typeface="Arial"/>
              <a:buChar char="•"/>
            </a:pPr>
            <a:r>
              <a:rPr lang="en-US" sz="2400">
                <a:latin typeface="Calibri"/>
                <a:ea typeface="Calibri"/>
                <a:cs typeface="Calibri"/>
                <a:sym typeface="Calibri"/>
              </a:rPr>
              <a:t>Unearned revenues.</a:t>
            </a:r>
            <a:endParaRPr sz="2400">
              <a:latin typeface="Calibri"/>
              <a:ea typeface="Calibri"/>
              <a:cs typeface="Calibri"/>
              <a:sym typeface="Calibri"/>
            </a:endParaRPr>
          </a:p>
        </p:txBody>
      </p:sp>
      <p:pic>
        <p:nvPicPr>
          <p:cNvPr descr="A diagram illustrates the nine steps in the accounting cycle. The steps are:&#10;1. Analyze, 2. journalize, 3. post, 4. trial balance, 5. journalize and post adjusting entries: deferrals or accruals, 6. adjusted trial balance, 7. financial statements, 8. closing entries, and 9. post-closing trial balance. Step 5, journalize and post adjusting entries, deferrals or accruals, is highlighted.&#10;" id="332" name="Google Shape;332;p24"/>
          <p:cNvPicPr preferRelativeResize="0"/>
          <p:nvPr>
            <p:ph idx="2" type="pic"/>
          </p:nvPr>
        </p:nvPicPr>
        <p:blipFill rotWithShape="1">
          <a:blip r:embed="rId3">
            <a:alphaModFix/>
          </a:blip>
          <a:srcRect b="0" l="0" r="0" t="0"/>
          <a:stretch/>
        </p:blipFill>
        <p:spPr>
          <a:xfrm>
            <a:off x="223326" y="4433113"/>
            <a:ext cx="8718615" cy="854686"/>
          </a:xfrm>
          <a:prstGeom prst="rect">
            <a:avLst/>
          </a:prstGeom>
          <a:noFill/>
          <a:ln>
            <a:noFill/>
          </a:ln>
        </p:spPr>
      </p:pic>
      <p:sp>
        <p:nvSpPr>
          <p:cNvPr id="333" name="Google Shape;333;p24"/>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 </a:t>
            </a:r>
            <a:endParaRPr>
              <a:latin typeface="Calibri"/>
              <a:ea typeface="Calibri"/>
              <a:cs typeface="Calibri"/>
              <a:sym typeface="Calibri"/>
            </a:endParaRPr>
          </a:p>
        </p:txBody>
      </p:sp>
      <p:sp>
        <p:nvSpPr>
          <p:cNvPr id="339" name="Google Shape;339;p25"/>
          <p:cNvSpPr txBox="1"/>
          <p:nvPr>
            <p:ph idx="1" type="body"/>
          </p:nvPr>
        </p:nvSpPr>
        <p:spPr>
          <a:xfrm>
            <a:off x="304800" y="1752600"/>
            <a:ext cx="8534400" cy="9477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Payments of expenses that will benefit more than one accounting period.</a:t>
            </a:r>
            <a:endParaRPr sz="2600">
              <a:latin typeface="Calibri"/>
              <a:ea typeface="Calibri"/>
              <a:cs typeface="Calibri"/>
              <a:sym typeface="Calibri"/>
            </a:endParaRPr>
          </a:p>
        </p:txBody>
      </p:sp>
      <p:graphicFrame>
        <p:nvGraphicFramePr>
          <p:cNvPr id="340" name="Google Shape;340;p25"/>
          <p:cNvGraphicFramePr/>
          <p:nvPr/>
        </p:nvGraphicFramePr>
        <p:xfrm>
          <a:off x="381000" y="2805096"/>
          <a:ext cx="3000000" cy="3000000"/>
        </p:xfrm>
        <a:graphic>
          <a:graphicData uri="http://schemas.openxmlformats.org/drawingml/2006/table">
            <a:tbl>
              <a:tblPr bandRow="1" firstRow="1">
                <a:noFill/>
                <a:tableStyleId>{F441F11C-0665-4DB9-BA80-3A2ED20CC256}</a:tableStyleId>
              </a:tblPr>
              <a:tblGrid>
                <a:gridCol w="2844800"/>
                <a:gridCol w="2844800"/>
                <a:gridCol w="2844800"/>
              </a:tblGrid>
              <a:tr h="370850">
                <a:tc>
                  <a:txBody>
                    <a:bodyPr/>
                    <a:lstStyle/>
                    <a:p>
                      <a:pPr indent="0" lvl="0" marL="0" marR="0" rtl="0" algn="ctr">
                        <a:lnSpc>
                          <a:spcPct val="100000"/>
                        </a:lnSpc>
                        <a:spcBef>
                          <a:spcPts val="0"/>
                        </a:spcBef>
                        <a:spcAft>
                          <a:spcPts val="0"/>
                        </a:spcAft>
                        <a:buClr>
                          <a:schemeClr val="lt1"/>
                        </a:buClr>
                        <a:buSzPts val="2400"/>
                        <a:buFont typeface="Calibri"/>
                        <a:buNone/>
                      </a:pPr>
                      <a:r>
                        <a:rPr lang="en-US" sz="2400" u="none" cap="none" strike="noStrike">
                          <a:solidFill>
                            <a:schemeClr val="lt1"/>
                          </a:solidFill>
                          <a:latin typeface="Calibri"/>
                          <a:ea typeface="Calibri"/>
                          <a:cs typeface="Calibri"/>
                          <a:sym typeface="Calibri"/>
                        </a:rPr>
                        <a:t>Cash Payment</a:t>
                      </a:r>
                      <a:endParaRPr sz="24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accent2"/>
                        </a:buClr>
                        <a:buSzPts val="2400"/>
                        <a:buFont typeface="Calibri"/>
                        <a:buNone/>
                      </a:pPr>
                      <a:r>
                        <a:rPr lang="en-US" sz="2400" u="none" cap="none" strike="noStrike">
                          <a:solidFill>
                            <a:schemeClr val="accent2"/>
                          </a:solidFill>
                          <a:latin typeface="Calibri"/>
                          <a:ea typeface="Calibri"/>
                          <a:cs typeface="Calibri"/>
                          <a:sym typeface="Calibri"/>
                        </a:rPr>
                        <a:t>BEFORE</a:t>
                      </a:r>
                      <a:endParaRPr sz="2400" u="none" cap="none" strike="noStrike">
                        <a:solidFill>
                          <a:schemeClr val="accent2"/>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lt1"/>
                        </a:buClr>
                        <a:buSzPts val="2400"/>
                        <a:buFont typeface="Calibri"/>
                        <a:buNone/>
                      </a:pPr>
                      <a:r>
                        <a:rPr lang="en-US" sz="2400" u="none" cap="none" strike="noStrike">
                          <a:solidFill>
                            <a:schemeClr val="lt1"/>
                          </a:solidFill>
                          <a:latin typeface="Calibri"/>
                          <a:ea typeface="Calibri"/>
                          <a:cs typeface="Calibri"/>
                          <a:sym typeface="Calibri"/>
                        </a:rPr>
                        <a:t>Expense Recorded</a:t>
                      </a:r>
                      <a:endParaRPr sz="2400" u="none" cap="none" strike="noStrike">
                        <a:solidFill>
                          <a:schemeClr val="lt1"/>
                        </a:solidFill>
                        <a:latin typeface="Calibri"/>
                        <a:ea typeface="Calibri"/>
                        <a:cs typeface="Calibri"/>
                        <a:sym typeface="Calibri"/>
                      </a:endParaRPr>
                    </a:p>
                  </a:txBody>
                  <a:tcPr marT="45725" marB="45725" marR="91450" marL="91450"/>
                </a:tc>
              </a:tr>
            </a:tbl>
          </a:graphicData>
        </a:graphic>
      </p:graphicFrame>
      <p:sp>
        <p:nvSpPr>
          <p:cNvPr id="341" name="Google Shape;341;p25"/>
          <p:cNvSpPr txBox="1"/>
          <p:nvPr>
            <p:ph idx="5" type="body"/>
          </p:nvPr>
        </p:nvSpPr>
        <p:spPr>
          <a:xfrm>
            <a:off x="304800" y="3571875"/>
            <a:ext cx="8534400" cy="26003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Examples of common prepayments are:</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Insurance</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Supplies</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Advertising</a:t>
            </a:r>
            <a:endParaRPr/>
          </a:p>
        </p:txBody>
      </p:sp>
      <p:sp>
        <p:nvSpPr>
          <p:cNvPr id="342" name="Google Shape;342;p25"/>
          <p:cNvSpPr txBox="1"/>
          <p:nvPr>
            <p:ph idx="6" type="body"/>
          </p:nvPr>
        </p:nvSpPr>
        <p:spPr>
          <a:xfrm>
            <a:off x="3886214" y="4086225"/>
            <a:ext cx="4514835" cy="1585912"/>
          </a:xfrm>
          <a:prstGeom prst="rect">
            <a:avLst/>
          </a:prstGeom>
          <a:noFill/>
          <a:ln>
            <a:noFill/>
          </a:ln>
        </p:spPr>
        <p:txBody>
          <a:bodyPr anchorCtr="0" anchor="t" bIns="45700" lIns="91425" spcFirstLastPara="1" rIns="91425" wrap="square" tIns="45700">
            <a:noAutofit/>
          </a:bodyPr>
          <a:lstStyle/>
          <a:p>
            <a:pPr indent="-291600" lvl="1"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Rent</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Buildings and equipment</a:t>
            </a:r>
            <a:endParaRPr/>
          </a:p>
        </p:txBody>
      </p:sp>
      <p:sp>
        <p:nvSpPr>
          <p:cNvPr id="343" name="Google Shape;343;p25"/>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Prepaid Expenses</a:t>
            </a:r>
            <a:br>
              <a:rPr lang="en-US">
                <a:latin typeface="Calibri"/>
                <a:ea typeface="Calibri"/>
                <a:cs typeface="Calibri"/>
                <a:sym typeface="Calibri"/>
              </a:rPr>
            </a:br>
            <a:r>
              <a:rPr lang="en-US" sz="3100">
                <a:latin typeface="Calibri"/>
                <a:ea typeface="Calibri"/>
                <a:cs typeface="Calibri"/>
                <a:sym typeface="Calibri"/>
              </a:rPr>
              <a:t>Adjusting entry</a:t>
            </a:r>
            <a:endParaRPr sz="3100">
              <a:latin typeface="Calibri"/>
              <a:ea typeface="Calibri"/>
              <a:cs typeface="Calibri"/>
              <a:sym typeface="Calibri"/>
            </a:endParaRPr>
          </a:p>
        </p:txBody>
      </p:sp>
      <p:sp>
        <p:nvSpPr>
          <p:cNvPr id="349" name="Google Shape;349;p26"/>
          <p:cNvSpPr txBox="1"/>
          <p:nvPr>
            <p:ph idx="1" type="body"/>
          </p:nvPr>
        </p:nvSpPr>
        <p:spPr>
          <a:xfrm>
            <a:off x="304800" y="1752599"/>
            <a:ext cx="8534400" cy="2200981"/>
          </a:xfrm>
          <a:prstGeom prst="rect">
            <a:avLst/>
          </a:prstGeom>
          <a:noFill/>
          <a:ln>
            <a:noFill/>
          </a:ln>
        </p:spPr>
        <p:txBody>
          <a:bodyPr anchorCtr="0" anchor="t" bIns="45700" lIns="91425" spcFirstLastPara="1" rIns="91425" wrap="square" tIns="45700">
            <a:noAutofit/>
          </a:bodyPr>
          <a:lstStyle/>
          <a:p>
            <a:pPr indent="-291600" lvl="0"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Costs that expire either with the passage of time or through use.</a:t>
            </a:r>
            <a:endParaRPr/>
          </a:p>
          <a:p>
            <a:pPr indent="-291600" lvl="0" marL="291600" rtl="0" algn="l">
              <a:lnSpc>
                <a:spcPct val="100000"/>
              </a:lnSpc>
              <a:spcBef>
                <a:spcPts val="555"/>
              </a:spcBef>
              <a:spcAft>
                <a:spcPts val="0"/>
              </a:spcAft>
              <a:buClr>
                <a:srgbClr val="911B21"/>
              </a:buClr>
              <a:buSzPts val="2600"/>
              <a:buChar char="•"/>
            </a:pPr>
            <a:r>
              <a:rPr lang="en-US" sz="2600">
                <a:latin typeface="Calibri"/>
                <a:ea typeface="Calibri"/>
                <a:cs typeface="Calibri"/>
                <a:sym typeface="Calibri"/>
              </a:rPr>
              <a:t>Adjusting entry:</a:t>
            </a:r>
            <a:endParaRPr sz="2600">
              <a:latin typeface="Calibri"/>
              <a:ea typeface="Calibri"/>
              <a:cs typeface="Calibri"/>
              <a:sym typeface="Calibri"/>
            </a:endParaRPr>
          </a:p>
          <a:p>
            <a:pPr indent="-291599" lvl="1" marL="698005" rtl="0" algn="l">
              <a:lnSpc>
                <a:spcPct val="100000"/>
              </a:lnSpc>
              <a:spcBef>
                <a:spcPts val="555"/>
              </a:spcBef>
              <a:spcAft>
                <a:spcPts val="0"/>
              </a:spcAft>
              <a:buClr>
                <a:srgbClr val="911B21"/>
              </a:buClr>
              <a:buSzPts val="1920"/>
              <a:buChar char="o"/>
            </a:pPr>
            <a:r>
              <a:rPr lang="en-US" sz="2400">
                <a:latin typeface="Calibri"/>
                <a:ea typeface="Calibri"/>
                <a:cs typeface="Calibri"/>
                <a:sym typeface="Calibri"/>
              </a:rPr>
              <a:t>Increase (debit) to an expense account and</a:t>
            </a:r>
            <a:endParaRPr sz="2400">
              <a:latin typeface="Calibri"/>
              <a:ea typeface="Calibri"/>
              <a:cs typeface="Calibri"/>
              <a:sym typeface="Calibri"/>
            </a:endParaRPr>
          </a:p>
          <a:p>
            <a:pPr indent="-291599" lvl="1" marL="698005" rtl="0" algn="l">
              <a:lnSpc>
                <a:spcPct val="100000"/>
              </a:lnSpc>
              <a:spcBef>
                <a:spcPts val="555"/>
              </a:spcBef>
              <a:spcAft>
                <a:spcPts val="0"/>
              </a:spcAft>
              <a:buClr>
                <a:srgbClr val="911B21"/>
              </a:buClr>
              <a:buSzPts val="1920"/>
              <a:buChar char="o"/>
            </a:pPr>
            <a:r>
              <a:rPr lang="en-US" sz="2400">
                <a:latin typeface="Calibri"/>
                <a:ea typeface="Calibri"/>
                <a:cs typeface="Calibri"/>
                <a:sym typeface="Calibri"/>
              </a:rPr>
              <a:t>Decrease (credit) to an asset account.</a:t>
            </a:r>
            <a:endParaRPr sz="2400">
              <a:latin typeface="Calibri"/>
              <a:ea typeface="Calibri"/>
              <a:cs typeface="Calibri"/>
              <a:sym typeface="Calibri"/>
            </a:endParaRPr>
          </a:p>
        </p:txBody>
      </p:sp>
      <p:pic>
        <p:nvPicPr>
          <p:cNvPr descr="An illustration of the adjusting entries for prepaid expenses is presented. Two t-accounts are displayed, one labeled as Asset and the other labeled as Expense. The asset t-account displays, unadjusted balance, on the debit side and, credit adjusting entry decrease, on the credit side. The expense t-account contains the text, debit adjusting entry increase, on the debit side. An arrow leads from the credit side of the asset account to the debit side of the expense account." id="350" name="Google Shape;350;p26"/>
          <p:cNvPicPr preferRelativeResize="0"/>
          <p:nvPr>
            <p:ph idx="2" type="pic"/>
          </p:nvPr>
        </p:nvPicPr>
        <p:blipFill rotWithShape="1">
          <a:blip r:embed="rId3">
            <a:alphaModFix/>
          </a:blip>
          <a:srcRect b="0" l="0" r="0" t="0"/>
          <a:stretch/>
        </p:blipFill>
        <p:spPr>
          <a:xfrm>
            <a:off x="1278082" y="3953581"/>
            <a:ext cx="6587836" cy="2057400"/>
          </a:xfrm>
          <a:prstGeom prst="rect">
            <a:avLst/>
          </a:prstGeom>
          <a:noFill/>
          <a:ln>
            <a:noFill/>
          </a:ln>
        </p:spPr>
      </p:pic>
      <p:sp>
        <p:nvSpPr>
          <p:cNvPr id="351" name="Google Shape;351;p26"/>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800">
                <a:latin typeface="Calibri"/>
                <a:ea typeface="Calibri"/>
                <a:cs typeface="Calibri"/>
                <a:sym typeface="Calibri"/>
              </a:rPr>
              <a:t>Oct. 31 adjusting entry for supplies used</a:t>
            </a:r>
            <a:endParaRPr sz="3600">
              <a:latin typeface="Calibri"/>
              <a:ea typeface="Calibri"/>
              <a:cs typeface="Calibri"/>
              <a:sym typeface="Calibri"/>
            </a:endParaRPr>
          </a:p>
        </p:txBody>
      </p:sp>
      <p:sp>
        <p:nvSpPr>
          <p:cNvPr id="357" name="Google Shape;357;p27"/>
          <p:cNvSpPr txBox="1"/>
          <p:nvPr>
            <p:ph idx="1" type="body"/>
          </p:nvPr>
        </p:nvSpPr>
        <p:spPr>
          <a:xfrm>
            <a:off x="304800" y="1752599"/>
            <a:ext cx="5910263" cy="427672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Pioneer Advertising Inc. purchased supplies costing $2,500 on October 5. Pioneer recorded the purchase by increasing (debiting) the asset Supplies. This account shows a balance of $2,500 in the October 31 trial balance. An inventory count at the close of business on October 31 reveals that $1,000 of supplies are still on hand.</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Oct. 31       Supplies Expense   1,500</a:t>
            </a:r>
            <a:endParaRPr/>
          </a:p>
          <a:p>
            <a:pPr indent="1828800" lvl="0" marL="0" rtl="0" algn="l">
              <a:lnSpc>
                <a:spcPct val="100000"/>
              </a:lnSpc>
              <a:spcBef>
                <a:spcPts val="555"/>
              </a:spcBef>
              <a:spcAft>
                <a:spcPts val="0"/>
              </a:spcAft>
              <a:buSzPts val="2400"/>
              <a:buNone/>
            </a:pPr>
            <a:r>
              <a:rPr lang="en-US" sz="2400">
                <a:latin typeface="Calibri"/>
                <a:ea typeface="Calibri"/>
                <a:cs typeface="Calibri"/>
                <a:sym typeface="Calibri"/>
              </a:rPr>
              <a:t>Supplies	            1,500</a:t>
            </a:r>
            <a:endParaRPr/>
          </a:p>
        </p:txBody>
      </p:sp>
      <p:pic>
        <p:nvPicPr>
          <p:cNvPr descr="The adjustment of supplies is illustrated. On October 5, supplies are purchased, at which time an asset is recorded. An image of a group of supplies is displayed. On October 31, supplies are used, resulting in the recording of supplies expense. An image displays an employee sitting at a desk recording the journal entry." id="358" name="Google Shape;358;p27"/>
          <p:cNvPicPr preferRelativeResize="0"/>
          <p:nvPr>
            <p:ph idx="2" type="pic"/>
          </p:nvPr>
        </p:nvPicPr>
        <p:blipFill rotWithShape="1">
          <a:blip r:embed="rId3">
            <a:alphaModFix/>
          </a:blip>
          <a:srcRect b="0" l="0" r="0" t="0"/>
          <a:stretch/>
        </p:blipFill>
        <p:spPr>
          <a:xfrm>
            <a:off x="6300546" y="1755445"/>
            <a:ext cx="2507653" cy="4459365"/>
          </a:xfrm>
          <a:prstGeom prst="rect">
            <a:avLst/>
          </a:prstGeom>
          <a:noFill/>
          <a:ln>
            <a:noFill/>
          </a:ln>
        </p:spPr>
      </p:pic>
      <p:sp>
        <p:nvSpPr>
          <p:cNvPr id="359" name="Google Shape;359;p27"/>
          <p:cNvSpPr txBox="1"/>
          <p:nvPr>
            <p:ph idx="8" type="body"/>
          </p:nvPr>
        </p:nvSpPr>
        <p:spPr>
          <a:xfrm>
            <a:off x="295835" y="6480735"/>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800">
                <a:latin typeface="Calibri"/>
                <a:ea typeface="Calibri"/>
                <a:cs typeface="Calibri"/>
                <a:sym typeface="Calibri"/>
              </a:rPr>
              <a:t>Account balances for Supplies and Supplies Expense</a:t>
            </a:r>
            <a:endParaRPr sz="2800">
              <a:latin typeface="Calibri"/>
              <a:ea typeface="Calibri"/>
              <a:cs typeface="Calibri"/>
              <a:sym typeface="Calibri"/>
            </a:endParaRPr>
          </a:p>
        </p:txBody>
      </p:sp>
      <p:pic>
        <p:nvPicPr>
          <p:cNvPr descr="The adjustment for supplies used is illustrated in five steps. These are Basic Analysis, Equation Analysis, Debit Credit Analysis, Journal Entry, and Posting. The first step is the basic analysis and is labeled as: The expense Supplies Expense is increased $1,500; the asset Supplies is decreased $1,500. &#10;The equation analysis step displays the transaction in account analysis format which begins with the accounting equation expressed as: Assets = Liabilities + Stockholders' Equity. The supplies account listed under the Assets section shows with negative $1,500, and a negative $1,500 is shown as supplies expense under stockholders’ equity. &#10;The debit-credit analysis step indicates: Debits increase expenses: debit Supplies Expense $1,500. Credits decrease assets: credit Supplies $1,500.&#10;The journal entry step is displayed in general journal form. The date is displayed as October 31. The debit part of the transaction is recorded by displaying the account name, Supplies expense, adjacent to the date in the next column, followed by 631 in the reference column, and its amount of $1,500 in the debit column. The second part of the transaction is illustrated by displaying the credit account name, Supplies, slightly indented on the next line, followed by 126 in the reference column, with its 1,500 amount in the credit column. Just below slightly indented appears the description of the journal entry as, To record supplies used.&#10;Finally, the Posting step section displays the Supplies and Supplies Expense t-accounts. The Supplies t-account name displays an entry posted on October 5 in the amount of 2,500 on the debit side. On the credit side, 1,500 is posted on October 31, labeled as an adjustment. A 1,000 balance is displayed on the debit side and dated as October 31. The supplies expense t-account displays a 1,500 posting on the debit side dated October 31 labeled as adjustment. The balance on October 31 is displayed as 1,500 on the debit side.&#10;" id="366" name="Google Shape;366;p28"/>
          <p:cNvPicPr preferRelativeResize="0"/>
          <p:nvPr>
            <p:ph idx="2" type="pic"/>
          </p:nvPr>
        </p:nvPicPr>
        <p:blipFill rotWithShape="1">
          <a:blip r:embed="rId3">
            <a:alphaModFix/>
          </a:blip>
          <a:srcRect b="0" l="0" r="0" t="0"/>
          <a:stretch/>
        </p:blipFill>
        <p:spPr>
          <a:xfrm>
            <a:off x="544428" y="1602580"/>
            <a:ext cx="8055145" cy="4623888"/>
          </a:xfrm>
          <a:prstGeom prst="rect">
            <a:avLst/>
          </a:prstGeom>
          <a:noFill/>
          <a:ln>
            <a:noFill/>
          </a:ln>
        </p:spPr>
      </p:pic>
      <p:sp>
        <p:nvSpPr>
          <p:cNvPr id="367" name="Google Shape;367;p28"/>
          <p:cNvSpPr txBox="1"/>
          <p:nvPr>
            <p:ph idx="1" type="body"/>
          </p:nvPr>
        </p:nvSpPr>
        <p:spPr>
          <a:xfrm>
            <a:off x="302478" y="6456601"/>
            <a:ext cx="591805" cy="3465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800">
                <a:latin typeface="Calibri"/>
                <a:ea typeface="Calibri"/>
                <a:cs typeface="Calibri"/>
                <a:sym typeface="Calibri"/>
              </a:rPr>
              <a:t>Oct. 31 adjusting entry for insurance expired</a:t>
            </a:r>
            <a:endParaRPr sz="3600">
              <a:latin typeface="Calibri"/>
              <a:ea typeface="Calibri"/>
              <a:cs typeface="Calibri"/>
              <a:sym typeface="Calibri"/>
            </a:endParaRPr>
          </a:p>
        </p:txBody>
      </p:sp>
      <p:sp>
        <p:nvSpPr>
          <p:cNvPr id="373" name="Google Shape;373;p29"/>
          <p:cNvSpPr txBox="1"/>
          <p:nvPr>
            <p:ph idx="1" type="body"/>
          </p:nvPr>
        </p:nvSpPr>
        <p:spPr>
          <a:xfrm>
            <a:off x="304801" y="1752599"/>
            <a:ext cx="6399184" cy="43481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Illustration: On October 4, Pioneer Advertising Inc. paid $600 for a one-year fire insurance policy. Coverage began on October 1. Pioneer recorded the payment by increasing (debiting) Prepaid Insurance. This account shows a balance of $600 in the October 31 trial balance. Insurance of $50 ($600 ÷ 12) expires each month.</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Oct. 31      Insurance Expense       50</a:t>
            </a:r>
            <a:endParaRPr/>
          </a:p>
          <a:p>
            <a:pPr indent="1828800" lvl="0" marL="0" rtl="0" algn="l">
              <a:lnSpc>
                <a:spcPct val="100000"/>
              </a:lnSpc>
              <a:spcBef>
                <a:spcPts val="555"/>
              </a:spcBef>
              <a:spcAft>
                <a:spcPts val="0"/>
              </a:spcAft>
              <a:buSzPts val="2400"/>
              <a:buNone/>
            </a:pPr>
            <a:r>
              <a:rPr lang="en-US" sz="2400">
                <a:latin typeface="Calibri"/>
                <a:ea typeface="Calibri"/>
                <a:cs typeface="Calibri"/>
                <a:sym typeface="Calibri"/>
              </a:rPr>
              <a:t>Prepaid Insurance 	         50</a:t>
            </a:r>
            <a:endParaRPr/>
          </a:p>
        </p:txBody>
      </p:sp>
      <p:pic>
        <p:nvPicPr>
          <p:cNvPr descr="The adjustment of insurance is illustrated. On October 4, insurance is purchased, at which time an asset is recorded. An image of a person reading a 1-year insurance policy is displayed. A diagram labeled as Insurance Policy displays a square divided into three rows with 4 boxes in each row, each box is labeled with the name of a different consecutive month and $50, beginning with October and running through September. Insurance is $600 per year. On October 31, when insurance expires, insurance expense is recorded, highlighted in yellow.&#10;&#10;" id="374" name="Google Shape;374;p29"/>
          <p:cNvPicPr preferRelativeResize="0"/>
          <p:nvPr>
            <p:ph idx="2" type="pic"/>
          </p:nvPr>
        </p:nvPicPr>
        <p:blipFill rotWithShape="1">
          <a:blip r:embed="rId3">
            <a:alphaModFix/>
          </a:blip>
          <a:srcRect b="0" l="0" r="0" t="0"/>
          <a:stretch/>
        </p:blipFill>
        <p:spPr>
          <a:xfrm>
            <a:off x="6803256" y="1742104"/>
            <a:ext cx="2061461" cy="4330587"/>
          </a:xfrm>
          <a:prstGeom prst="rect">
            <a:avLst/>
          </a:prstGeom>
          <a:noFill/>
          <a:ln>
            <a:noFill/>
          </a:ln>
        </p:spPr>
      </p:pic>
      <p:sp>
        <p:nvSpPr>
          <p:cNvPr id="375" name="Google Shape;375;p29"/>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600"/>
              <a:buFont typeface="Calibri"/>
              <a:buNone/>
            </a:pPr>
            <a:r>
              <a:rPr lang="en-US" sz="3600">
                <a:latin typeface="Calibri"/>
                <a:ea typeface="Calibri"/>
                <a:cs typeface="Calibri"/>
                <a:sym typeface="Calibri"/>
              </a:rPr>
              <a:t>Adjusting the Accounts</a:t>
            </a:r>
            <a:endParaRPr sz="3600">
              <a:solidFill>
                <a:schemeClr val="accent1"/>
              </a:solidFill>
              <a:latin typeface="Calibri"/>
              <a:ea typeface="Calibri"/>
              <a:cs typeface="Calibri"/>
              <a:sym typeface="Calibri"/>
            </a:endParaRPr>
          </a:p>
        </p:txBody>
      </p:sp>
      <p:sp>
        <p:nvSpPr>
          <p:cNvPr id="168" name="Google Shape;168;p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911B21"/>
              </a:buClr>
              <a:buSzPts val="2800"/>
              <a:buNone/>
            </a:pPr>
            <a:r>
              <a:rPr b="1" lang="en-US" sz="2800">
                <a:solidFill>
                  <a:srgbClr val="911B21"/>
                </a:solidFill>
                <a:latin typeface="Calibri"/>
                <a:ea typeface="Calibri"/>
                <a:cs typeface="Calibri"/>
                <a:sym typeface="Calibri"/>
              </a:rPr>
              <a:t>Learning Objectives</a:t>
            </a:r>
            <a:endParaRPr/>
          </a:p>
          <a:p>
            <a:pPr indent="-800100" lvl="0" marL="800100" rtl="0" algn="l">
              <a:lnSpc>
                <a:spcPct val="100000"/>
              </a:lnSpc>
              <a:spcBef>
                <a:spcPts val="624"/>
              </a:spcBef>
              <a:spcAft>
                <a:spcPts val="0"/>
              </a:spcAft>
              <a:buClr>
                <a:srgbClr val="911B21"/>
              </a:buClr>
              <a:buSzPts val="2600"/>
              <a:buNone/>
            </a:pPr>
            <a:r>
              <a:rPr b="1" lang="en-US" sz="2600">
                <a:solidFill>
                  <a:srgbClr val="911B21"/>
                </a:solidFill>
                <a:latin typeface="Calibri"/>
                <a:ea typeface="Calibri"/>
                <a:cs typeface="Calibri"/>
                <a:sym typeface="Calibri"/>
              </a:rPr>
              <a:t>L</a:t>
            </a:r>
            <a:r>
              <a:rPr b="1" lang="en-US" sz="100">
                <a:solidFill>
                  <a:srgbClr val="911B21"/>
                </a:solidFill>
                <a:latin typeface="Calibri"/>
                <a:ea typeface="Calibri"/>
                <a:cs typeface="Calibri"/>
                <a:sym typeface="Calibri"/>
              </a:rPr>
              <a:t> </a:t>
            </a:r>
            <a:r>
              <a:rPr b="1" lang="en-US" sz="2600">
                <a:solidFill>
                  <a:srgbClr val="911B21"/>
                </a:solidFill>
                <a:latin typeface="Calibri"/>
                <a:ea typeface="Calibri"/>
                <a:cs typeface="Calibri"/>
                <a:sym typeface="Calibri"/>
              </a:rPr>
              <a:t>O 1 </a:t>
            </a:r>
            <a:r>
              <a:rPr lang="en-US" sz="2600">
                <a:latin typeface="Calibri"/>
                <a:ea typeface="Calibri"/>
                <a:cs typeface="Calibri"/>
                <a:sym typeface="Calibri"/>
              </a:rPr>
              <a:t>Explain the accrual basis of accounting and the reasons for adjusting entries.</a:t>
            </a:r>
            <a:endParaRPr/>
          </a:p>
          <a:p>
            <a:pPr indent="0" lvl="0" marL="0" rtl="0" algn="l">
              <a:lnSpc>
                <a:spcPct val="100000"/>
              </a:lnSpc>
              <a:spcBef>
                <a:spcPts val="624"/>
              </a:spcBef>
              <a:spcAft>
                <a:spcPts val="0"/>
              </a:spcAft>
              <a:buClr>
                <a:srgbClr val="911B21"/>
              </a:buClr>
              <a:buSzPts val="2600"/>
              <a:buNone/>
            </a:pPr>
            <a:r>
              <a:rPr b="1" lang="en-US" sz="2600">
                <a:solidFill>
                  <a:srgbClr val="911B21"/>
                </a:solidFill>
                <a:latin typeface="Calibri"/>
                <a:ea typeface="Calibri"/>
                <a:cs typeface="Calibri"/>
                <a:sym typeface="Calibri"/>
              </a:rPr>
              <a:t>L</a:t>
            </a:r>
            <a:r>
              <a:rPr b="1" lang="en-US" sz="100">
                <a:solidFill>
                  <a:srgbClr val="911B21"/>
                </a:solidFill>
                <a:latin typeface="Calibri"/>
                <a:ea typeface="Calibri"/>
                <a:cs typeface="Calibri"/>
                <a:sym typeface="Calibri"/>
              </a:rPr>
              <a:t> </a:t>
            </a:r>
            <a:r>
              <a:rPr b="1" lang="en-US" sz="2600">
                <a:solidFill>
                  <a:srgbClr val="911B21"/>
                </a:solidFill>
                <a:latin typeface="Calibri"/>
                <a:ea typeface="Calibri"/>
                <a:cs typeface="Calibri"/>
                <a:sym typeface="Calibri"/>
              </a:rPr>
              <a:t>O 2 </a:t>
            </a:r>
            <a:r>
              <a:rPr lang="en-US" sz="2600">
                <a:latin typeface="Calibri"/>
                <a:ea typeface="Calibri"/>
                <a:cs typeface="Calibri"/>
                <a:sym typeface="Calibri"/>
              </a:rPr>
              <a:t>Prepare adjusting entries for deferrals.</a:t>
            </a:r>
            <a:endParaRPr/>
          </a:p>
          <a:p>
            <a:pPr indent="0" lvl="0" marL="0" rtl="0" algn="l">
              <a:lnSpc>
                <a:spcPct val="100000"/>
              </a:lnSpc>
              <a:spcBef>
                <a:spcPts val="624"/>
              </a:spcBef>
              <a:spcAft>
                <a:spcPts val="0"/>
              </a:spcAft>
              <a:buClr>
                <a:srgbClr val="911B21"/>
              </a:buClr>
              <a:buSzPts val="2600"/>
              <a:buNone/>
            </a:pPr>
            <a:r>
              <a:rPr b="1" lang="en-US" sz="2600">
                <a:solidFill>
                  <a:srgbClr val="911B21"/>
                </a:solidFill>
                <a:latin typeface="Calibri"/>
                <a:ea typeface="Calibri"/>
                <a:cs typeface="Calibri"/>
                <a:sym typeface="Calibri"/>
              </a:rPr>
              <a:t>L</a:t>
            </a:r>
            <a:r>
              <a:rPr b="1" lang="en-US" sz="100">
                <a:solidFill>
                  <a:srgbClr val="911B21"/>
                </a:solidFill>
                <a:latin typeface="Calibri"/>
                <a:ea typeface="Calibri"/>
                <a:cs typeface="Calibri"/>
                <a:sym typeface="Calibri"/>
              </a:rPr>
              <a:t> </a:t>
            </a:r>
            <a:r>
              <a:rPr b="1" lang="en-US" sz="2600">
                <a:solidFill>
                  <a:srgbClr val="911B21"/>
                </a:solidFill>
                <a:latin typeface="Calibri"/>
                <a:ea typeface="Calibri"/>
                <a:cs typeface="Calibri"/>
                <a:sym typeface="Calibri"/>
              </a:rPr>
              <a:t>O 3 </a:t>
            </a:r>
            <a:r>
              <a:rPr lang="en-US" sz="2600">
                <a:latin typeface="Calibri"/>
                <a:ea typeface="Calibri"/>
                <a:cs typeface="Calibri"/>
                <a:sym typeface="Calibri"/>
              </a:rPr>
              <a:t>Prepare adjusting entries for accruals.</a:t>
            </a:r>
            <a:endParaRPr/>
          </a:p>
          <a:p>
            <a:pPr indent="-800100" lvl="0" marL="800100" rtl="0" algn="l">
              <a:lnSpc>
                <a:spcPct val="100000"/>
              </a:lnSpc>
              <a:spcBef>
                <a:spcPts val="624"/>
              </a:spcBef>
              <a:spcAft>
                <a:spcPts val="0"/>
              </a:spcAft>
              <a:buClr>
                <a:srgbClr val="911B21"/>
              </a:buClr>
              <a:buSzPts val="2600"/>
              <a:buNone/>
            </a:pPr>
            <a:r>
              <a:rPr b="1" lang="en-US" sz="2600">
                <a:solidFill>
                  <a:srgbClr val="911B21"/>
                </a:solidFill>
                <a:latin typeface="Calibri"/>
                <a:ea typeface="Calibri"/>
                <a:cs typeface="Calibri"/>
                <a:sym typeface="Calibri"/>
              </a:rPr>
              <a:t>L</a:t>
            </a:r>
            <a:r>
              <a:rPr b="1" lang="en-US" sz="100">
                <a:solidFill>
                  <a:srgbClr val="911B21"/>
                </a:solidFill>
                <a:latin typeface="Calibri"/>
                <a:ea typeface="Calibri"/>
                <a:cs typeface="Calibri"/>
                <a:sym typeface="Calibri"/>
              </a:rPr>
              <a:t> </a:t>
            </a:r>
            <a:r>
              <a:rPr b="1" lang="en-US" sz="2600">
                <a:solidFill>
                  <a:srgbClr val="911B21"/>
                </a:solidFill>
                <a:latin typeface="Calibri"/>
                <a:ea typeface="Calibri"/>
                <a:cs typeface="Calibri"/>
                <a:sym typeface="Calibri"/>
              </a:rPr>
              <a:t>O 4 </a:t>
            </a:r>
            <a:r>
              <a:rPr lang="en-US" sz="2600">
                <a:latin typeface="Calibri"/>
                <a:ea typeface="Calibri"/>
                <a:cs typeface="Calibri"/>
                <a:sym typeface="Calibri"/>
              </a:rPr>
              <a:t>Describe the nature and purpose of an adjusted trial balance.</a:t>
            </a:r>
            <a:endParaRPr sz="26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Prepaid Expenses </a:t>
            </a:r>
            <a:br>
              <a:rPr lang="en-US" sz="3200">
                <a:latin typeface="Calibri"/>
                <a:ea typeface="Calibri"/>
                <a:cs typeface="Calibri"/>
                <a:sym typeface="Calibri"/>
              </a:rPr>
            </a:br>
            <a:r>
              <a:rPr lang="en-US" sz="2700">
                <a:latin typeface="Calibri"/>
                <a:ea typeface="Calibri"/>
                <a:cs typeface="Calibri"/>
                <a:sym typeface="Calibri"/>
              </a:rPr>
              <a:t>Account balances for Prepaid Insurance and Insurance Expense</a:t>
            </a:r>
            <a:endParaRPr sz="2700">
              <a:latin typeface="Calibri"/>
              <a:ea typeface="Calibri"/>
              <a:cs typeface="Calibri"/>
              <a:sym typeface="Calibri"/>
            </a:endParaRPr>
          </a:p>
        </p:txBody>
      </p:sp>
      <p:pic>
        <p:nvPicPr>
          <p:cNvPr descr="The adjustment for insurance expired is illustrated in five steps. These are Basic Analysis, Equation Analysis, Debit Credit Analysis, Journal Entry, and Posting. The first step is the basic analysis and is labeled as: The expense Insurance Expense is increased $50; the asset Prepaid Insurance is decreased $50. &#10;The equation analysis step displays the transaction in account analysis format which begins with the accounting equation expressed as: Assets = Liabilities + Stockholders' Equity. The Prepaid insurance account is displayed with the amount of negative $50 under assets, and a negative $50 is shown as insurance expense under stockholders’ equity. &#10;The debit-credit analysis step indicates: Debits increase expenses: debit Insurance Expense $50. Credits decrease assets: credit Prepaid Insurance $50.&#10;The journal entry is displayed in general journal form. The date is displayed as October 31. The debit part of the transaction is recorded by displaying the account name, Insurance expense, adjacent to the date in the next column, followed by 722 in the reference column, and its amount of $50 in the debit column. The second part of the transaction is illustrated by displaying the credit account name, prepaid insurance, slightly indented on the next line, followed by 130 in the reference column, with its 50 amount in the credit column. Just below slightly indented appears the description of the journal entry as, To record insurance expired.&#10;Finally, the Posting section displays the Prepaid Insurance and the Insurance Expense T-accounts. The prepaid insurance T-account displays a posting on October 4 in the amount of 600 on the debit side. The adjustment is posted on the credit side, dated October 31, in the amount of 50. The balance dated October 31 is posted as 550 on the debit side. The insurance expense t-account displays an adjustment dated October 31 in the amount of 50 on the debit side, along with a balance dated October 31 of 50 on the debit side." id="381" name="Google Shape;381;p30"/>
          <p:cNvPicPr preferRelativeResize="0"/>
          <p:nvPr>
            <p:ph idx="2" type="pic"/>
          </p:nvPr>
        </p:nvPicPr>
        <p:blipFill rotWithShape="1">
          <a:blip r:embed="rId3">
            <a:alphaModFix/>
          </a:blip>
          <a:srcRect b="0" l="0" r="0" t="0"/>
          <a:stretch/>
        </p:blipFill>
        <p:spPr>
          <a:xfrm>
            <a:off x="627521" y="1621246"/>
            <a:ext cx="7888959" cy="4604337"/>
          </a:xfrm>
          <a:prstGeom prst="rect">
            <a:avLst/>
          </a:prstGeom>
          <a:noFill/>
          <a:ln>
            <a:noFill/>
          </a:ln>
        </p:spPr>
      </p:pic>
      <p:sp>
        <p:nvSpPr>
          <p:cNvPr id="382" name="Google Shape;382;p30"/>
          <p:cNvSpPr txBox="1"/>
          <p:nvPr>
            <p:ph idx="1" type="body"/>
          </p:nvPr>
        </p:nvSpPr>
        <p:spPr>
          <a:xfrm>
            <a:off x="299195" y="6454668"/>
            <a:ext cx="591805" cy="27356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Prepaid Expenses </a:t>
            </a:r>
            <a:br>
              <a:rPr lang="en-US" sz="3600">
                <a:latin typeface="Calibri"/>
                <a:ea typeface="Calibri"/>
                <a:cs typeface="Calibri"/>
                <a:sym typeface="Calibri"/>
              </a:rPr>
            </a:br>
            <a:r>
              <a:rPr lang="en-US" sz="3100">
                <a:latin typeface="Calibri"/>
                <a:ea typeface="Calibri"/>
                <a:cs typeface="Calibri"/>
                <a:sym typeface="Calibri"/>
              </a:rPr>
              <a:t>Depreciation</a:t>
            </a:r>
            <a:endParaRPr sz="3100">
              <a:latin typeface="Calibri"/>
              <a:ea typeface="Calibri"/>
              <a:cs typeface="Calibri"/>
              <a:sym typeface="Calibri"/>
            </a:endParaRPr>
          </a:p>
        </p:txBody>
      </p:sp>
      <p:sp>
        <p:nvSpPr>
          <p:cNvPr id="388" name="Google Shape;388;p3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rgbClr val="911B21"/>
              </a:buClr>
              <a:buSzPts val="2600"/>
              <a:buChar char="•"/>
            </a:pPr>
            <a:r>
              <a:rPr b="1" lang="en-US" sz="2600">
                <a:latin typeface="Calibri"/>
                <a:ea typeface="Calibri"/>
                <a:cs typeface="Calibri"/>
                <a:sym typeface="Calibri"/>
              </a:rPr>
              <a:t>Buildings, equipment, and motor vehicles </a:t>
            </a:r>
            <a:r>
              <a:rPr lang="en-US" sz="2600">
                <a:latin typeface="Calibri"/>
                <a:ea typeface="Calibri"/>
                <a:cs typeface="Calibri"/>
                <a:sym typeface="Calibri"/>
              </a:rPr>
              <a:t>(assets that provide service for many years) are </a:t>
            </a:r>
            <a:r>
              <a:rPr b="1" lang="en-US" sz="2600">
                <a:latin typeface="Calibri"/>
                <a:ea typeface="Calibri"/>
                <a:cs typeface="Calibri"/>
                <a:sym typeface="Calibri"/>
              </a:rPr>
              <a:t>recorded as assets</a:t>
            </a:r>
            <a:r>
              <a:rPr lang="en-US" sz="2600">
                <a:latin typeface="Calibri"/>
                <a:ea typeface="Calibri"/>
                <a:cs typeface="Calibri"/>
                <a:sym typeface="Calibri"/>
              </a:rPr>
              <a:t>, rather than an expense, on the date acquired.</a:t>
            </a:r>
            <a:endParaRPr sz="2600">
              <a:latin typeface="Calibri"/>
              <a:ea typeface="Calibri"/>
              <a:cs typeface="Calibri"/>
              <a:sym typeface="Calibri"/>
            </a:endParaRPr>
          </a:p>
          <a:p>
            <a:pPr indent="-406405" lvl="0" marL="406405" rtl="0" algn="l">
              <a:lnSpc>
                <a:spcPct val="100000"/>
              </a:lnSpc>
              <a:spcBef>
                <a:spcPts val="624"/>
              </a:spcBef>
              <a:spcAft>
                <a:spcPts val="0"/>
              </a:spcAft>
              <a:buClr>
                <a:srgbClr val="911B21"/>
              </a:buClr>
              <a:buSzPts val="2600"/>
              <a:buChar char="•"/>
            </a:pPr>
            <a:r>
              <a:rPr b="1" lang="en-US" sz="2600">
                <a:latin typeface="Calibri"/>
                <a:ea typeface="Calibri"/>
                <a:cs typeface="Calibri"/>
                <a:sym typeface="Calibri"/>
              </a:rPr>
              <a:t>Depreciation</a:t>
            </a:r>
            <a:r>
              <a:rPr lang="en-US" sz="2600">
                <a:latin typeface="Calibri"/>
                <a:ea typeface="Calibri"/>
                <a:cs typeface="Calibri"/>
                <a:sym typeface="Calibri"/>
              </a:rPr>
              <a:t> is the process of </a:t>
            </a:r>
            <a:r>
              <a:rPr b="1" lang="en-US" sz="2600">
                <a:latin typeface="Calibri"/>
                <a:ea typeface="Calibri"/>
                <a:cs typeface="Calibri"/>
                <a:sym typeface="Calibri"/>
              </a:rPr>
              <a:t>allocating the cost of an asset to expense</a:t>
            </a:r>
            <a:r>
              <a:rPr lang="en-US" sz="2600">
                <a:latin typeface="Calibri"/>
                <a:ea typeface="Calibri"/>
                <a:cs typeface="Calibri"/>
                <a:sym typeface="Calibri"/>
              </a:rPr>
              <a:t> over its </a:t>
            </a:r>
            <a:r>
              <a:rPr b="1" lang="en-US" sz="2600">
                <a:latin typeface="Calibri"/>
                <a:ea typeface="Calibri"/>
                <a:cs typeface="Calibri"/>
                <a:sym typeface="Calibri"/>
              </a:rPr>
              <a:t>useful life</a:t>
            </a:r>
            <a:r>
              <a:rPr lang="en-US" sz="2600">
                <a:latin typeface="Calibri"/>
                <a:ea typeface="Calibri"/>
                <a:cs typeface="Calibri"/>
                <a:sym typeface="Calibri"/>
              </a:rPr>
              <a:t>.</a:t>
            </a:r>
            <a:endParaRPr sz="2600">
              <a:latin typeface="Calibri"/>
              <a:ea typeface="Calibri"/>
              <a:cs typeface="Calibri"/>
              <a:sym typeface="Calibri"/>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Depreciation </a:t>
            </a:r>
            <a:r>
              <a:rPr b="1" lang="en-US" sz="2600">
                <a:latin typeface="Calibri"/>
                <a:ea typeface="Calibri"/>
                <a:cs typeface="Calibri"/>
                <a:sym typeface="Calibri"/>
              </a:rPr>
              <a:t>does not attempt </a:t>
            </a:r>
            <a:r>
              <a:rPr lang="en-US" sz="2600">
                <a:latin typeface="Calibri"/>
                <a:ea typeface="Calibri"/>
                <a:cs typeface="Calibri"/>
                <a:sym typeface="Calibri"/>
              </a:rPr>
              <a:t>to report the actual change in the </a:t>
            </a:r>
            <a:r>
              <a:rPr b="1" lang="en-US" sz="2600">
                <a:latin typeface="Calibri"/>
                <a:ea typeface="Calibri"/>
                <a:cs typeface="Calibri"/>
                <a:sym typeface="Calibri"/>
              </a:rPr>
              <a:t>value of the asset</a:t>
            </a:r>
            <a:r>
              <a:rPr lang="en-US" sz="2600">
                <a:latin typeface="Calibri"/>
                <a:ea typeface="Calibri"/>
                <a:cs typeface="Calibri"/>
                <a:sym typeface="Calibri"/>
              </a:rPr>
              <a:t>.</a:t>
            </a:r>
            <a:endParaRPr sz="2600">
              <a:latin typeface="Calibri"/>
              <a:ea typeface="Calibri"/>
              <a:cs typeface="Calibri"/>
              <a:sym typeface="Calibri"/>
            </a:endParaRPr>
          </a:p>
        </p:txBody>
      </p:sp>
      <p:sp>
        <p:nvSpPr>
          <p:cNvPr id="389" name="Google Shape;389;p31"/>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800">
                <a:latin typeface="Calibri"/>
                <a:ea typeface="Calibri"/>
                <a:cs typeface="Calibri"/>
                <a:sym typeface="Calibri"/>
              </a:rPr>
              <a:t>Oct. 31 adjusting entry for depreciation</a:t>
            </a:r>
            <a:endParaRPr sz="2800">
              <a:latin typeface="Calibri"/>
              <a:ea typeface="Calibri"/>
              <a:cs typeface="Calibri"/>
              <a:sym typeface="Calibri"/>
            </a:endParaRPr>
          </a:p>
        </p:txBody>
      </p:sp>
      <p:sp>
        <p:nvSpPr>
          <p:cNvPr id="395" name="Google Shape;395;p32"/>
          <p:cNvSpPr txBox="1"/>
          <p:nvPr>
            <p:ph idx="1" type="body"/>
          </p:nvPr>
        </p:nvSpPr>
        <p:spPr>
          <a:xfrm>
            <a:off x="304799" y="1752599"/>
            <a:ext cx="6270171" cy="438694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Illustration: </a:t>
            </a:r>
            <a:r>
              <a:rPr lang="en-US" sz="2400">
                <a:latin typeface="Calibri"/>
                <a:ea typeface="Calibri"/>
                <a:cs typeface="Calibri"/>
                <a:sym typeface="Calibri"/>
              </a:rPr>
              <a:t>For Pioneer Advertising, assume that depreciation on the equipment is $480 a year, or $40 per month.</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Oct. 31  Depreciation Expense     	   40</a:t>
            </a:r>
            <a:endParaRPr/>
          </a:p>
          <a:p>
            <a:pPr indent="1257300" lvl="0" marL="0" rtl="0" algn="l">
              <a:lnSpc>
                <a:spcPct val="100000"/>
              </a:lnSpc>
              <a:spcBef>
                <a:spcPts val="555"/>
              </a:spcBef>
              <a:spcAft>
                <a:spcPts val="0"/>
              </a:spcAft>
              <a:buSzPts val="2400"/>
              <a:buNone/>
            </a:pPr>
            <a:r>
              <a:rPr lang="en-US" sz="2400">
                <a:latin typeface="Calibri"/>
                <a:ea typeface="Calibri"/>
                <a:cs typeface="Calibri"/>
                <a:sym typeface="Calibri"/>
              </a:rPr>
              <a:t>Depreciation—Equipment		40</a:t>
            </a:r>
            <a:endParaRPr/>
          </a:p>
          <a:p>
            <a:pPr indent="0" lvl="0" marL="0" rtl="0" algn="l">
              <a:lnSpc>
                <a:spcPct val="100000"/>
              </a:lnSpc>
              <a:spcBef>
                <a:spcPts val="555"/>
              </a:spcBef>
              <a:spcAft>
                <a:spcPts val="0"/>
              </a:spcAft>
              <a:buSzPts val="2400"/>
              <a:buNone/>
            </a:pPr>
            <a:r>
              <a:rPr b="1" lang="en-US" sz="2400">
                <a:latin typeface="Calibri"/>
                <a:ea typeface="Calibri"/>
                <a:cs typeface="Calibri"/>
                <a:sym typeface="Calibri"/>
              </a:rPr>
              <a:t>Accumulated Depreciation</a:t>
            </a:r>
            <a:r>
              <a:rPr lang="en-US" sz="2400">
                <a:latin typeface="Calibri"/>
                <a:ea typeface="Calibri"/>
                <a:cs typeface="Calibri"/>
                <a:sym typeface="Calibri"/>
              </a:rPr>
              <a:t> is called a </a:t>
            </a:r>
            <a:r>
              <a:rPr b="1" lang="en-US" sz="2400">
                <a:latin typeface="Calibri"/>
                <a:ea typeface="Calibri"/>
                <a:cs typeface="Calibri"/>
                <a:sym typeface="Calibri"/>
              </a:rPr>
              <a:t>contra asset account.</a:t>
            </a:r>
            <a:endParaRPr/>
          </a:p>
          <a:p>
            <a:pPr indent="0" lvl="0" marL="0" rtl="0" algn="l">
              <a:lnSpc>
                <a:spcPct val="100000"/>
              </a:lnSpc>
              <a:spcBef>
                <a:spcPts val="0"/>
              </a:spcBef>
              <a:spcAft>
                <a:spcPts val="0"/>
              </a:spcAft>
              <a:buSzPts val="2400"/>
              <a:buNone/>
            </a:pPr>
            <a:r>
              <a:rPr b="1" lang="en-US" sz="2400">
                <a:latin typeface="Calibri"/>
                <a:ea typeface="Calibri"/>
                <a:cs typeface="Calibri"/>
                <a:sym typeface="Calibri"/>
              </a:rPr>
              <a:t>Helpful Hint</a:t>
            </a:r>
            <a:endParaRPr/>
          </a:p>
          <a:p>
            <a:pPr indent="0" lvl="0" marL="0" rtl="0" algn="l">
              <a:lnSpc>
                <a:spcPct val="100000"/>
              </a:lnSpc>
              <a:spcBef>
                <a:spcPts val="0"/>
              </a:spcBef>
              <a:spcAft>
                <a:spcPts val="0"/>
              </a:spcAft>
              <a:buSzPts val="2400"/>
              <a:buNone/>
            </a:pPr>
            <a:r>
              <a:rPr lang="en-US" sz="2400">
                <a:latin typeface="Calibri"/>
                <a:ea typeface="Calibri"/>
                <a:cs typeface="Calibri"/>
                <a:sym typeface="Calibri"/>
              </a:rPr>
              <a:t>All contra accounts have increases, decreases, and normal balances opposite to the account to which they relate.</a:t>
            </a:r>
            <a:endParaRPr sz="2400">
              <a:latin typeface="Calibri"/>
              <a:ea typeface="Calibri"/>
              <a:cs typeface="Calibri"/>
              <a:sym typeface="Calibri"/>
            </a:endParaRPr>
          </a:p>
        </p:txBody>
      </p:sp>
      <p:pic>
        <p:nvPicPr>
          <p:cNvPr descr="The adjustment of depreciation is illustrated. On October 1, equipment is purchased, at which time an asset is recorded. An image of computer equipment is displayed. A diagram labeled as Equipment displays a square divided into three rows with 4 boxes in each row, each box labeled with the name of a different consecutive month and $40, beginning with October and running through September. Depreciation is $480 per year. On October 31, depreciation of $40 is recognized. The box containing $40 and labeled as October is highlighted." id="396" name="Google Shape;396;p32"/>
          <p:cNvPicPr preferRelativeResize="0"/>
          <p:nvPr>
            <p:ph idx="3" type="pic"/>
          </p:nvPr>
        </p:nvPicPr>
        <p:blipFill rotWithShape="1">
          <a:blip r:embed="rId3">
            <a:alphaModFix/>
          </a:blip>
          <a:srcRect b="0" l="0" r="0" t="0"/>
          <a:stretch/>
        </p:blipFill>
        <p:spPr>
          <a:xfrm>
            <a:off x="6696275" y="1671841"/>
            <a:ext cx="2336383" cy="4614114"/>
          </a:xfrm>
          <a:prstGeom prst="rect">
            <a:avLst/>
          </a:prstGeom>
          <a:noFill/>
          <a:ln>
            <a:noFill/>
          </a:ln>
        </p:spPr>
      </p:pic>
      <p:sp>
        <p:nvSpPr>
          <p:cNvPr id="397" name="Google Shape;397;p32"/>
          <p:cNvSpPr txBox="1"/>
          <p:nvPr>
            <p:ph idx="5" type="body"/>
          </p:nvPr>
        </p:nvSpPr>
        <p:spPr>
          <a:xfrm>
            <a:off x="303978" y="6456819"/>
            <a:ext cx="538005" cy="25807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600">
                <a:latin typeface="Calibri"/>
                <a:ea typeface="Calibri"/>
                <a:cs typeface="Calibri"/>
                <a:sym typeface="Calibri"/>
              </a:rPr>
              <a:t>Account balances for Accum. Dep. and Depreciation Expense</a:t>
            </a:r>
            <a:endParaRPr sz="2600">
              <a:latin typeface="Calibri"/>
              <a:ea typeface="Calibri"/>
              <a:cs typeface="Calibri"/>
              <a:sym typeface="Calibri"/>
            </a:endParaRPr>
          </a:p>
        </p:txBody>
      </p:sp>
      <p:pic>
        <p:nvPicPr>
          <p:cNvPr descr="The adjustment for depreciation is illustrated in five steps. These are Basic Analysis, Equation Analysis, Debit Credit Analysis, Journal Entry, and Posting. The first step is the basic analysis and is labeled as: The expense Depreciation Expense is increased $40; the contra asset Accumulated Depreciation, Equipment is increased $40.&#10;The equation analysis step displays the transaction in account analysis format which begins with the accounting equation expressed as: Assets = Liabilities + Stockholders' Equity. The Accumulated depreciation equipment account is displayed under assets with the amount as negative $40, and a  negative $40 is listed as Depreciation expense under stockholders’ equity. &#10;The debit credit analysis step indicates: The expense Depreciation Expense is increased $40; the contra asset Accumulated Depreciation Equipment is increased $40.&#10;The journal entry is displayed in general journal form. The date is displayed as October 31. The debit part of the transaction is recorded by displaying the account name, depreciation expense, adjacent to the date in the next column, followed by 711 in the reference column, and its amount of 40 in the debit column. The credit account name, Accumulated depreciation equipment, is slightly indented on the next line, followed by 158 in the reference column, with its 40 amount in the credit column. Just below slightly indented appears the description of the journal entry as, To record monthly depreciation.&#10;Finally, the Posting section shows the Equipment, Accumulated Depreciation Equipment, and Depreciation Expense t-accounts. The Equipment T-account displays a posting on October 1 in the amount of 5,000 on the debit side, and a balance, dated October 31, of 5,000 also on the debit side. The Accumulated Depreciation Equipment T-account displays an adjustment posting on October 31 in the amount of 40 on the credit side, along with a balance dated October 31 of 40 on the credit side. The Depreciation Expense t-account displays an adjustment dated October 31 in the amount of 40 along with a balance dated October 31 of 40, both on the debit side.&#10;" id="404" name="Google Shape;404;p33"/>
          <p:cNvPicPr preferRelativeResize="0"/>
          <p:nvPr>
            <p:ph idx="2" type="pic"/>
          </p:nvPr>
        </p:nvPicPr>
        <p:blipFill rotWithShape="1">
          <a:blip r:embed="rId3">
            <a:alphaModFix/>
          </a:blip>
          <a:srcRect b="0" l="0" r="0" t="0"/>
          <a:stretch/>
        </p:blipFill>
        <p:spPr>
          <a:xfrm>
            <a:off x="1612126" y="1710652"/>
            <a:ext cx="5919748" cy="4487550"/>
          </a:xfrm>
          <a:prstGeom prst="rect">
            <a:avLst/>
          </a:prstGeom>
          <a:noFill/>
          <a:ln>
            <a:noFill/>
          </a:ln>
        </p:spPr>
      </p:pic>
      <p:sp>
        <p:nvSpPr>
          <p:cNvPr id="405" name="Google Shape;405;p33"/>
          <p:cNvSpPr txBox="1"/>
          <p:nvPr>
            <p:ph idx="1" type="body"/>
          </p:nvPr>
        </p:nvSpPr>
        <p:spPr>
          <a:xfrm>
            <a:off x="306616" y="6457151"/>
            <a:ext cx="538005" cy="2864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2</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Prepaid Expenses</a:t>
            </a:r>
            <a:br>
              <a:rPr lang="en-US" sz="3600">
                <a:latin typeface="Calibri"/>
                <a:ea typeface="Calibri"/>
                <a:cs typeface="Calibri"/>
                <a:sym typeface="Calibri"/>
              </a:rPr>
            </a:br>
            <a:r>
              <a:rPr lang="en-US" sz="3100">
                <a:latin typeface="Calibri"/>
                <a:ea typeface="Calibri"/>
                <a:cs typeface="Calibri"/>
                <a:sym typeface="Calibri"/>
              </a:rPr>
              <a:t>Statement Presentation</a:t>
            </a:r>
            <a:endParaRPr sz="3600">
              <a:latin typeface="Calibri"/>
              <a:ea typeface="Calibri"/>
              <a:cs typeface="Calibri"/>
              <a:sym typeface="Calibri"/>
            </a:endParaRPr>
          </a:p>
        </p:txBody>
      </p:sp>
      <p:sp>
        <p:nvSpPr>
          <p:cNvPr id="411" name="Google Shape;411;p34"/>
          <p:cNvSpPr txBox="1"/>
          <p:nvPr>
            <p:ph idx="1" type="body"/>
          </p:nvPr>
        </p:nvSpPr>
        <p:spPr>
          <a:xfrm>
            <a:off x="304800" y="1752600"/>
            <a:ext cx="8534400" cy="2539482"/>
          </a:xfrm>
          <a:prstGeom prst="rect">
            <a:avLst/>
          </a:prstGeom>
          <a:noFill/>
          <a:ln>
            <a:noFill/>
          </a:ln>
        </p:spPr>
        <p:txBody>
          <a:bodyPr anchorCtr="0" anchor="t" bIns="45700" lIns="91425" spcFirstLastPara="1" rIns="91425" wrap="square" tIns="45700">
            <a:noAutofit/>
          </a:bodyPr>
          <a:lstStyle/>
          <a:p>
            <a:pPr indent="-457200" lvl="1" marL="4572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Accumulated Depreciation is a </a:t>
            </a:r>
            <a:r>
              <a:rPr b="1" lang="en-US" sz="2600">
                <a:latin typeface="Calibri"/>
                <a:ea typeface="Calibri"/>
                <a:cs typeface="Calibri"/>
                <a:sym typeface="Calibri"/>
              </a:rPr>
              <a:t>contra asset account</a:t>
            </a:r>
            <a:r>
              <a:rPr lang="en-US" sz="2600">
                <a:latin typeface="Calibri"/>
                <a:ea typeface="Calibri"/>
                <a:cs typeface="Calibri"/>
                <a:sym typeface="Calibri"/>
              </a:rPr>
              <a:t> (credit).</a:t>
            </a:r>
            <a:endParaRPr/>
          </a:p>
          <a:p>
            <a:pPr indent="-457200" lvl="1" marL="457200" rtl="0" algn="l">
              <a:lnSpc>
                <a:spcPct val="100000"/>
              </a:lnSpc>
              <a:spcBef>
                <a:spcPts val="555"/>
              </a:spcBef>
              <a:spcAft>
                <a:spcPts val="0"/>
              </a:spcAft>
              <a:buClr>
                <a:srgbClr val="911B21"/>
              </a:buClr>
              <a:buSzPts val="2600"/>
              <a:buFont typeface="Arial"/>
              <a:buChar char="•"/>
            </a:pPr>
            <a:r>
              <a:rPr b="1" lang="en-US" sz="2600">
                <a:latin typeface="Calibri"/>
                <a:ea typeface="Calibri"/>
                <a:cs typeface="Calibri"/>
                <a:sym typeface="Calibri"/>
              </a:rPr>
              <a:t>Appears just after</a:t>
            </a:r>
            <a:r>
              <a:rPr lang="en-US" sz="2600">
                <a:latin typeface="Calibri"/>
                <a:ea typeface="Calibri"/>
                <a:cs typeface="Calibri"/>
                <a:sym typeface="Calibri"/>
              </a:rPr>
              <a:t> the account it offsets (Equipment) on the balance sheet.</a:t>
            </a:r>
            <a:endParaRPr/>
          </a:p>
          <a:p>
            <a:pPr indent="-457200" lvl="1" marL="457200" rtl="0" algn="l">
              <a:lnSpc>
                <a:spcPct val="100000"/>
              </a:lnSpc>
              <a:spcBef>
                <a:spcPts val="555"/>
              </a:spcBef>
              <a:spcAft>
                <a:spcPts val="0"/>
              </a:spcAft>
              <a:buClr>
                <a:srgbClr val="911B21"/>
              </a:buClr>
              <a:buSzPts val="2600"/>
              <a:buFont typeface="Arial"/>
              <a:buChar char="•"/>
            </a:pPr>
            <a:r>
              <a:rPr b="1" lang="en-US" sz="2600">
                <a:latin typeface="Calibri"/>
                <a:ea typeface="Calibri"/>
                <a:cs typeface="Calibri"/>
                <a:sym typeface="Calibri"/>
              </a:rPr>
              <a:t>Book value </a:t>
            </a:r>
            <a:r>
              <a:rPr lang="en-US" sz="2600">
                <a:latin typeface="Calibri"/>
                <a:ea typeface="Calibri"/>
                <a:cs typeface="Calibri"/>
                <a:sym typeface="Calibri"/>
              </a:rPr>
              <a:t>is the difference between the cost of any depreciable asset and its accumulated depreciation.</a:t>
            </a:r>
            <a:endParaRPr sz="2600">
              <a:latin typeface="Calibri"/>
              <a:ea typeface="Calibri"/>
              <a:cs typeface="Calibri"/>
              <a:sym typeface="Calibri"/>
            </a:endParaRPr>
          </a:p>
        </p:txBody>
      </p:sp>
      <p:graphicFrame>
        <p:nvGraphicFramePr>
          <p:cNvPr descr="Table is accessible to screenreaders" id="412" name="Google Shape;412;p34"/>
          <p:cNvGraphicFramePr/>
          <p:nvPr/>
        </p:nvGraphicFramePr>
        <p:xfrm>
          <a:off x="457200" y="4552073"/>
          <a:ext cx="3000000" cy="3000000"/>
        </p:xfrm>
        <a:graphic>
          <a:graphicData uri="http://schemas.openxmlformats.org/drawingml/2006/table">
            <a:tbl>
              <a:tblPr bandRow="1" firstRow="1">
                <a:noFill/>
                <a:tableStyleId>{F441F11C-0665-4DB9-BA80-3A2ED20CC256}</a:tableStyleId>
              </a:tblPr>
              <a:tblGrid>
                <a:gridCol w="6248400"/>
                <a:gridCol w="1066800"/>
              </a:tblGrid>
              <a:tr h="370850">
                <a:tc>
                  <a:txBody>
                    <a:bodyPr/>
                    <a:lstStyle/>
                    <a:p>
                      <a:pPr indent="0" lvl="0" marL="0" marR="0" rtl="0" algn="l">
                        <a:spcBef>
                          <a:spcPts val="0"/>
                        </a:spcBef>
                        <a:spcAft>
                          <a:spcPts val="0"/>
                        </a:spcAft>
                        <a:buNone/>
                      </a:pPr>
                      <a:r>
                        <a:rPr b="0" lang="en-US" sz="2400" u="none" cap="none" strike="noStrike">
                          <a:solidFill>
                            <a:schemeClr val="dk1"/>
                          </a:solidFill>
                          <a:latin typeface="Calibri"/>
                          <a:ea typeface="Calibri"/>
                          <a:cs typeface="Calibri"/>
                          <a:sym typeface="Calibri"/>
                        </a:rPr>
                        <a:t>Equipment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lang="en-US" sz="2400">
                          <a:solidFill>
                            <a:schemeClr val="dk1"/>
                          </a:solidFill>
                          <a:latin typeface="Calibri"/>
                          <a:ea typeface="Calibri"/>
                          <a:cs typeface="Calibri"/>
                          <a:sym typeface="Calibri"/>
                        </a:rPr>
                        <a:t>$5,000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2400">
                          <a:latin typeface="Calibri"/>
                          <a:ea typeface="Calibri"/>
                          <a:cs typeface="Calibri"/>
                          <a:sym typeface="Calibri"/>
                        </a:rPr>
                        <a:t>Less: Accumulated depreciation–equipment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2400" u="sng">
                          <a:latin typeface="Calibri"/>
                          <a:ea typeface="Calibri"/>
                          <a:cs typeface="Calibri"/>
                          <a:sym typeface="Calibri"/>
                        </a:rPr>
                        <a:t>       40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2400" u="sng">
                          <a:solidFill>
                            <a:schemeClr val="dk1"/>
                          </a:solidFill>
                          <a:latin typeface="Calibri"/>
                          <a:ea typeface="Calibri"/>
                          <a:cs typeface="Calibri"/>
                          <a:sym typeface="Calibri"/>
                        </a:rPr>
                        <a:t>$4,960</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13" name="Google Shape;413;p34"/>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5"/>
          <p:cNvSpPr txBox="1"/>
          <p:nvPr>
            <p:ph type="title"/>
          </p:nvPr>
        </p:nvSpPr>
        <p:spPr>
          <a:xfrm>
            <a:off x="277078" y="457199"/>
            <a:ext cx="8543926" cy="11858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Prepaid Expenses</a:t>
            </a:r>
            <a:br>
              <a:rPr lang="en-US" sz="3600">
                <a:latin typeface="Calibri"/>
                <a:ea typeface="Calibri"/>
                <a:cs typeface="Calibri"/>
                <a:sym typeface="Calibri"/>
              </a:rPr>
            </a:br>
            <a:r>
              <a:rPr lang="en-US" sz="2800">
                <a:latin typeface="Calibri"/>
                <a:ea typeface="Calibri"/>
                <a:cs typeface="Calibri"/>
                <a:sym typeface="Calibri"/>
              </a:rPr>
              <a:t>Accounting for Prepaid Expenses</a:t>
            </a:r>
            <a:endParaRPr sz="3600">
              <a:latin typeface="Calibri"/>
              <a:ea typeface="Calibri"/>
              <a:cs typeface="Calibri"/>
              <a:sym typeface="Calibri"/>
            </a:endParaRPr>
          </a:p>
        </p:txBody>
      </p:sp>
      <p:graphicFrame>
        <p:nvGraphicFramePr>
          <p:cNvPr id="419" name="Google Shape;419;p35"/>
          <p:cNvGraphicFramePr/>
          <p:nvPr/>
        </p:nvGraphicFramePr>
        <p:xfrm>
          <a:off x="400520" y="2606040"/>
          <a:ext cx="3000000" cy="3000000"/>
        </p:xfrm>
        <a:graphic>
          <a:graphicData uri="http://schemas.openxmlformats.org/drawingml/2006/table">
            <a:tbl>
              <a:tblPr bandRow="1" firstRow="1">
                <a:noFill/>
                <a:tableStyleId>{111F7FA8-C6DB-4FE8-A5DC-467F0DEA6CE2}</a:tableStyleId>
              </a:tblPr>
              <a:tblGrid>
                <a:gridCol w="1768950"/>
                <a:gridCol w="1748125"/>
                <a:gridCol w="1954300"/>
                <a:gridCol w="2850775"/>
              </a:tblGrid>
              <a:tr h="203200">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Examples</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Reason for Adjustment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Accounts Before Adjustment</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Adjusting Entry</a:t>
                      </a:r>
                      <a:endParaRPr sz="1600">
                        <a:latin typeface="Calibri"/>
                        <a:ea typeface="Calibri"/>
                        <a:cs typeface="Calibri"/>
                        <a:sym typeface="Calibri"/>
                      </a:endParaRPr>
                    </a:p>
                  </a:txBody>
                  <a:tcPr marT="45725" marB="45725" marR="91450" marL="91450"/>
                </a:tc>
              </a:tr>
              <a:tr h="203200">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Insurance, supplies, advertising, rent, depreciation</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Prepaid expenses originally recorded in asset accounts have been used.</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Assets overstated. Expenses understated.</a:t>
                      </a:r>
                      <a:endParaRPr sz="16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600" u="none" strike="noStrike">
                          <a:latin typeface="Calibri"/>
                          <a:ea typeface="Calibri"/>
                          <a:cs typeface="Calibri"/>
                          <a:sym typeface="Calibri"/>
                        </a:rPr>
                        <a:t> Dr. Expenses </a:t>
                      </a:r>
                      <a:endParaRPr/>
                    </a:p>
                    <a:p>
                      <a:pPr indent="0" lvl="0" marL="0" marR="0" rtl="0" algn="l">
                        <a:spcBef>
                          <a:spcPts val="0"/>
                        </a:spcBef>
                        <a:spcAft>
                          <a:spcPts val="0"/>
                        </a:spcAft>
                        <a:buNone/>
                      </a:pPr>
                      <a:r>
                        <a:rPr lang="en-US" sz="1600" u="none" strike="noStrike">
                          <a:latin typeface="Calibri"/>
                          <a:ea typeface="Calibri"/>
                          <a:cs typeface="Calibri"/>
                          <a:sym typeface="Calibri"/>
                        </a:rPr>
                        <a:t>     Cr. Assets or Contra Assets</a:t>
                      </a:r>
                      <a:endParaRPr sz="1600">
                        <a:latin typeface="Calibri"/>
                        <a:ea typeface="Calibri"/>
                        <a:cs typeface="Calibri"/>
                        <a:sym typeface="Calibri"/>
                      </a:endParaRPr>
                    </a:p>
                  </a:txBody>
                  <a:tcPr marT="45725" marB="45725" marR="91450" marL="91450"/>
                </a:tc>
              </a:tr>
            </a:tbl>
          </a:graphicData>
        </a:graphic>
      </p:graphicFrame>
      <p:sp>
        <p:nvSpPr>
          <p:cNvPr id="420" name="Google Shape;420;p35"/>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Unearned Revenues</a:t>
            </a:r>
            <a:endParaRPr>
              <a:latin typeface="Calibri"/>
              <a:ea typeface="Calibri"/>
              <a:cs typeface="Calibri"/>
              <a:sym typeface="Calibri"/>
            </a:endParaRPr>
          </a:p>
        </p:txBody>
      </p:sp>
      <p:sp>
        <p:nvSpPr>
          <p:cNvPr id="426" name="Google Shape;426;p36"/>
          <p:cNvSpPr txBox="1"/>
          <p:nvPr>
            <p:ph idx="1" type="body"/>
          </p:nvPr>
        </p:nvSpPr>
        <p:spPr>
          <a:xfrm>
            <a:off x="304800" y="1752600"/>
            <a:ext cx="8534400" cy="962025"/>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Receipt of cash that is recorded as a liability because the service has not been performed.</a:t>
            </a:r>
            <a:endParaRPr sz="2600">
              <a:latin typeface="Calibri"/>
              <a:ea typeface="Calibri"/>
              <a:cs typeface="Calibri"/>
              <a:sym typeface="Calibri"/>
            </a:endParaRPr>
          </a:p>
        </p:txBody>
      </p:sp>
      <p:graphicFrame>
        <p:nvGraphicFramePr>
          <p:cNvPr id="427" name="Google Shape;427;p36"/>
          <p:cNvGraphicFramePr/>
          <p:nvPr/>
        </p:nvGraphicFramePr>
        <p:xfrm>
          <a:off x="381000" y="2828929"/>
          <a:ext cx="3000000" cy="3000000"/>
        </p:xfrm>
        <a:graphic>
          <a:graphicData uri="http://schemas.openxmlformats.org/drawingml/2006/table">
            <a:tbl>
              <a:tblPr bandRow="1" firstRow="1">
                <a:noFill/>
                <a:tableStyleId>{F441F11C-0665-4DB9-BA80-3A2ED20CC256}</a:tableStyleId>
              </a:tblPr>
              <a:tblGrid>
                <a:gridCol w="2844800"/>
                <a:gridCol w="2844800"/>
                <a:gridCol w="2844800"/>
              </a:tblGrid>
              <a:tr h="370850">
                <a:tc>
                  <a:txBody>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Cash Received</a:t>
                      </a:r>
                      <a:endParaRPr sz="2400">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accent2"/>
                        </a:buClr>
                        <a:buSzPts val="2400"/>
                        <a:buFont typeface="Calibri"/>
                        <a:buNone/>
                      </a:pPr>
                      <a:r>
                        <a:rPr lang="en-US" sz="2400">
                          <a:solidFill>
                            <a:schemeClr val="accent2"/>
                          </a:solidFill>
                          <a:latin typeface="Calibri"/>
                          <a:ea typeface="Calibri"/>
                          <a:cs typeface="Calibri"/>
                          <a:sym typeface="Calibri"/>
                        </a:rPr>
                        <a:t>BEFORE</a:t>
                      </a:r>
                      <a:endParaRPr sz="2400">
                        <a:solidFill>
                          <a:schemeClr val="accent2"/>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Revenue</a:t>
                      </a:r>
                      <a:r>
                        <a:rPr lang="en-US" sz="2400">
                          <a:solidFill>
                            <a:schemeClr val="lt1"/>
                          </a:solidFill>
                          <a:latin typeface="Calibri"/>
                          <a:ea typeface="Calibri"/>
                          <a:cs typeface="Calibri"/>
                          <a:sym typeface="Calibri"/>
                        </a:rPr>
                        <a:t> Earned</a:t>
                      </a:r>
                      <a:endParaRPr sz="2400">
                        <a:solidFill>
                          <a:schemeClr val="lt1"/>
                        </a:solidFill>
                        <a:latin typeface="Calibri"/>
                        <a:ea typeface="Calibri"/>
                        <a:cs typeface="Calibri"/>
                        <a:sym typeface="Calibri"/>
                      </a:endParaRPr>
                    </a:p>
                  </a:txBody>
                  <a:tcPr marT="45725" marB="45725" marR="91450" marL="91450"/>
                </a:tc>
              </a:tr>
            </a:tbl>
          </a:graphicData>
        </a:graphic>
      </p:graphicFrame>
      <p:sp>
        <p:nvSpPr>
          <p:cNvPr id="428" name="Google Shape;428;p36"/>
          <p:cNvSpPr txBox="1"/>
          <p:nvPr>
            <p:ph idx="5" type="body"/>
          </p:nvPr>
        </p:nvSpPr>
        <p:spPr>
          <a:xfrm>
            <a:off x="304800" y="3571879"/>
            <a:ext cx="8534400" cy="15716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Examples of unearned revenues are:</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Rent</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Airline tickets</a:t>
            </a:r>
            <a:endParaRPr/>
          </a:p>
        </p:txBody>
      </p:sp>
      <p:sp>
        <p:nvSpPr>
          <p:cNvPr id="429" name="Google Shape;429;p36"/>
          <p:cNvSpPr txBox="1"/>
          <p:nvPr>
            <p:ph idx="6" type="body"/>
          </p:nvPr>
        </p:nvSpPr>
        <p:spPr>
          <a:xfrm>
            <a:off x="4429122" y="4024272"/>
            <a:ext cx="4352925" cy="990600"/>
          </a:xfrm>
          <a:prstGeom prst="rect">
            <a:avLst/>
          </a:prstGeom>
          <a:noFill/>
          <a:ln>
            <a:noFill/>
          </a:ln>
        </p:spPr>
        <p:txBody>
          <a:bodyPr anchorCtr="0" anchor="t" bIns="45700" lIns="91425" spcFirstLastPara="1" rIns="91425" wrap="square" tIns="45700">
            <a:noAutofit/>
          </a:bodyPr>
          <a:lstStyle/>
          <a:p>
            <a:pPr indent="-291600" lvl="1"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Magazine subscriptions</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Customer deposits</a:t>
            </a:r>
            <a:endParaRPr/>
          </a:p>
        </p:txBody>
      </p:sp>
      <p:sp>
        <p:nvSpPr>
          <p:cNvPr id="430" name="Google Shape;430;p36"/>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Unearned Revenues</a:t>
            </a:r>
            <a:br>
              <a:rPr lang="en-US" sz="3600">
                <a:latin typeface="Calibri"/>
                <a:ea typeface="Calibri"/>
                <a:cs typeface="Calibri"/>
                <a:sym typeface="Calibri"/>
              </a:rPr>
            </a:br>
            <a:r>
              <a:rPr lang="en-US" sz="3100">
                <a:latin typeface="Calibri"/>
                <a:ea typeface="Calibri"/>
                <a:cs typeface="Calibri"/>
                <a:sym typeface="Calibri"/>
              </a:rPr>
              <a:t>Adjusting entry</a:t>
            </a:r>
            <a:endParaRPr sz="3100">
              <a:latin typeface="Calibri"/>
              <a:ea typeface="Calibri"/>
              <a:cs typeface="Calibri"/>
              <a:sym typeface="Calibri"/>
            </a:endParaRPr>
          </a:p>
        </p:txBody>
      </p:sp>
      <p:sp>
        <p:nvSpPr>
          <p:cNvPr id="436" name="Google Shape;436;p37"/>
          <p:cNvSpPr txBox="1"/>
          <p:nvPr>
            <p:ph idx="1" type="body"/>
          </p:nvPr>
        </p:nvSpPr>
        <p:spPr>
          <a:xfrm>
            <a:off x="304800" y="1752599"/>
            <a:ext cx="8534400" cy="2219325"/>
          </a:xfrm>
          <a:prstGeom prst="rect">
            <a:avLst/>
          </a:prstGeom>
          <a:noFill/>
          <a:ln>
            <a:noFill/>
          </a:ln>
        </p:spPr>
        <p:txBody>
          <a:bodyPr anchorCtr="0" anchor="t" bIns="45700" lIns="91425" spcFirstLastPara="1" rIns="91425" wrap="square" tIns="45700">
            <a:noAutofit/>
          </a:bodyPr>
          <a:lstStyle/>
          <a:p>
            <a:pPr indent="-406405" lvl="1" marL="406405"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Adjusting entry is made to </a:t>
            </a:r>
            <a:r>
              <a:rPr b="1" lang="en-US" sz="2600">
                <a:latin typeface="Calibri"/>
                <a:ea typeface="Calibri"/>
                <a:cs typeface="Calibri"/>
                <a:sym typeface="Calibri"/>
              </a:rPr>
              <a:t>record the revenue </a:t>
            </a:r>
            <a:r>
              <a:rPr lang="en-US" sz="2600">
                <a:latin typeface="Calibri"/>
                <a:ea typeface="Calibri"/>
                <a:cs typeface="Calibri"/>
                <a:sym typeface="Calibri"/>
              </a:rPr>
              <a:t>for services performed during the period and to show the liability that remains at the end of the accounting period.</a:t>
            </a:r>
            <a:endParaRPr/>
          </a:p>
          <a:p>
            <a:pPr indent="-406405" lvl="1" marL="406405" rtl="0" algn="l">
              <a:lnSpc>
                <a:spcPct val="100000"/>
              </a:lnSpc>
              <a:spcBef>
                <a:spcPts val="624"/>
              </a:spcBef>
              <a:spcAft>
                <a:spcPts val="0"/>
              </a:spcAft>
              <a:buClr>
                <a:srgbClr val="911B21"/>
              </a:buClr>
              <a:buSzPts val="2600"/>
              <a:buFont typeface="Arial"/>
              <a:buChar char="•"/>
            </a:pPr>
            <a:r>
              <a:rPr lang="en-US" sz="2600">
                <a:latin typeface="Calibri"/>
                <a:ea typeface="Calibri"/>
                <a:cs typeface="Calibri"/>
                <a:sym typeface="Calibri"/>
              </a:rPr>
              <a:t>Results in a decrease (debit) to a liability account and an increase (credit) to a revenue account.</a:t>
            </a:r>
            <a:endParaRPr sz="2600">
              <a:latin typeface="Calibri"/>
              <a:ea typeface="Calibri"/>
              <a:cs typeface="Calibri"/>
              <a:sym typeface="Calibri"/>
            </a:endParaRPr>
          </a:p>
        </p:txBody>
      </p:sp>
      <p:pic>
        <p:nvPicPr>
          <p:cNvPr descr="The adjusting entry for unearned revenues is illustrated with two t-accounts, one labeled 'Liability' and the other labeled 'Revenue'. The liability t-account displays 'debit adjusting entry, decrease' on the debit side and 'unadjusted balance' on the credit side. The Revenue t-account displays 'credit adjusting entry increase' on the credit side. An arrow leads from the debit side of the liability t-account to the credit side of the revenue account." id="437" name="Google Shape;437;p37"/>
          <p:cNvPicPr preferRelativeResize="0"/>
          <p:nvPr>
            <p:ph idx="2" type="pic"/>
          </p:nvPr>
        </p:nvPicPr>
        <p:blipFill rotWithShape="1">
          <a:blip r:embed="rId3">
            <a:alphaModFix/>
          </a:blip>
          <a:srcRect b="0" l="0" r="0" t="0"/>
          <a:stretch/>
        </p:blipFill>
        <p:spPr>
          <a:xfrm>
            <a:off x="1849754" y="3971924"/>
            <a:ext cx="5444493" cy="2112532"/>
          </a:xfrm>
          <a:prstGeom prst="rect">
            <a:avLst/>
          </a:prstGeom>
          <a:noFill/>
          <a:ln>
            <a:noFill/>
          </a:ln>
        </p:spPr>
      </p:pic>
      <p:sp>
        <p:nvSpPr>
          <p:cNvPr id="438" name="Google Shape;438;p37"/>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Unearned Revenues</a:t>
            </a:r>
            <a:br>
              <a:rPr lang="en-US" sz="3600">
                <a:latin typeface="Calibri"/>
                <a:ea typeface="Calibri"/>
                <a:cs typeface="Calibri"/>
                <a:sym typeface="Calibri"/>
              </a:rPr>
            </a:br>
            <a:r>
              <a:rPr lang="en-US" sz="2800">
                <a:latin typeface="Calibri"/>
                <a:ea typeface="Calibri"/>
                <a:cs typeface="Calibri"/>
                <a:sym typeface="Calibri"/>
              </a:rPr>
              <a:t>Oct. 31 adjusting entry for unearned revenue</a:t>
            </a:r>
            <a:endParaRPr sz="3600">
              <a:latin typeface="Calibri"/>
              <a:ea typeface="Calibri"/>
              <a:cs typeface="Calibri"/>
              <a:sym typeface="Calibri"/>
            </a:endParaRPr>
          </a:p>
        </p:txBody>
      </p:sp>
      <p:sp>
        <p:nvSpPr>
          <p:cNvPr id="444" name="Google Shape;444;p3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Illustration: </a:t>
            </a:r>
            <a:r>
              <a:rPr lang="en-US" sz="2600">
                <a:latin typeface="Calibri"/>
                <a:ea typeface="Calibri"/>
                <a:cs typeface="Calibri"/>
                <a:sym typeface="Calibri"/>
              </a:rPr>
              <a:t>Pioneer Advertising received $1,200 on October 2 from R. Knox for advertising services expected to be completed by December 31. Unearned Service Revenue shows a balance of $1,200 in the October 31 trial balance. Analysis reveals that the company performed $400 of services in October.</a:t>
            </a:r>
            <a:endParaRPr/>
          </a:p>
          <a:p>
            <a:pPr indent="0" lvl="0" marL="0" rtl="0" algn="l">
              <a:lnSpc>
                <a:spcPct val="100000"/>
              </a:lnSpc>
              <a:spcBef>
                <a:spcPts val="2355"/>
              </a:spcBef>
              <a:spcAft>
                <a:spcPts val="0"/>
              </a:spcAft>
              <a:buSzPts val="2600"/>
              <a:buNone/>
            </a:pPr>
            <a:r>
              <a:rPr lang="en-US" sz="2600">
                <a:latin typeface="Calibri"/>
                <a:ea typeface="Calibri"/>
                <a:cs typeface="Calibri"/>
                <a:sym typeface="Calibri"/>
              </a:rPr>
              <a:t>Oct. 31 	Unearned Service Revenue       400</a:t>
            </a:r>
            <a:endParaRPr/>
          </a:p>
          <a:p>
            <a:pPr indent="2743200" lvl="0" marL="0" rtl="0" algn="l">
              <a:lnSpc>
                <a:spcPct val="100000"/>
              </a:lnSpc>
              <a:spcBef>
                <a:spcPts val="555"/>
              </a:spcBef>
              <a:spcAft>
                <a:spcPts val="0"/>
              </a:spcAft>
              <a:buSzPts val="2600"/>
              <a:buNone/>
            </a:pPr>
            <a:r>
              <a:rPr lang="en-US" sz="2600">
                <a:latin typeface="Calibri"/>
                <a:ea typeface="Calibri"/>
                <a:cs typeface="Calibri"/>
                <a:sym typeface="Calibri"/>
              </a:rPr>
              <a:t>Service Revenue 		       400</a:t>
            </a:r>
            <a:endParaRPr/>
          </a:p>
        </p:txBody>
      </p:sp>
      <p:sp>
        <p:nvSpPr>
          <p:cNvPr id="445" name="Google Shape;445;p38"/>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Unearned Revenues</a:t>
            </a:r>
            <a:br>
              <a:rPr lang="en-US" sz="3600">
                <a:latin typeface="Calibri"/>
                <a:ea typeface="Calibri"/>
                <a:cs typeface="Calibri"/>
                <a:sym typeface="Calibri"/>
              </a:rPr>
            </a:br>
            <a:r>
              <a:rPr lang="en-US" sz="2800">
                <a:latin typeface="Calibri"/>
                <a:ea typeface="Calibri"/>
                <a:cs typeface="Calibri"/>
                <a:sym typeface="Calibri"/>
              </a:rPr>
              <a:t>Account balances for Unearned Ser. Rev. and Ser. Rev.</a:t>
            </a:r>
            <a:endParaRPr sz="2800">
              <a:latin typeface="Calibri"/>
              <a:ea typeface="Calibri"/>
              <a:cs typeface="Calibri"/>
              <a:sym typeface="Calibri"/>
            </a:endParaRPr>
          </a:p>
        </p:txBody>
      </p:sp>
      <p:pic>
        <p:nvPicPr>
          <p:cNvPr descr="The adjustment for unearned service revenue is illustrated in five steps. These are Basic Analysis, Equation Analysis, Debit Credit Analysis, Journal Entry, and Posting. The first step is the basic analysis and is labeled as: The liability Unearned Service Revenue is decreased $400; the revenue, Service Revenue is increased $400.&#10;The equation analysis step displays the transaction in account analysis format which begins with the accounting equation expressed as: Assets = Liabilities + Stockholders' Equity. Under the Liabilities section, the unearned service revenue account shows negative $400, and a $400 increase is listed under service revenue under stockholders’ equity. &#10;The debit credit analysis step indicates: Debit decreases liabilities: debit Unearned Services Revenue $400. Credits increase revenues: credit Service Revenue $400.&#10;The journal entry is displayed in general journal form. The date is displayed as October 31. The debit part of the transaction is recorded by displaying the account name, unearned service revenue, adjacent to the date in the next column, followed by 209 in the reference column, and its amount of 400 in the debit column. The second part of the transaction is illustrated by displaying the credit account name, Service revenue, slightly indented on the next line, followed by 400 in the reference column, with its 400 amount in the credit column. Just below slightly indented appears the description of the journal entry as, To record revenue for services performed.&#10;Finally, the Posting section shows the Unearned Service Revenue and Service Revenue t-accounts. The Unearned Service Revenue T-account displays a posting on October 2 in the amount of 1,200 on the credit side. The adjustment is posted on the debit side, dated October 31, in the amount of 400. The balance dated October 31 is posted as 800 on the credit side. The Service Revenue t-account displays an October 31 posting on the credit side in the amount of 10,000, along with an adjustment dated October 31 in the amount of 400 on the credit side. The balance dated October 31 is displayed on the credit side in the amount of 10,400.&#10;" id="451" name="Google Shape;451;p39"/>
          <p:cNvPicPr preferRelativeResize="0"/>
          <p:nvPr>
            <p:ph idx="2" type="pic"/>
          </p:nvPr>
        </p:nvPicPr>
        <p:blipFill rotWithShape="1">
          <a:blip r:embed="rId3">
            <a:alphaModFix/>
          </a:blip>
          <a:srcRect b="0" l="0" r="0" t="0"/>
          <a:stretch/>
        </p:blipFill>
        <p:spPr>
          <a:xfrm>
            <a:off x="977223" y="1672851"/>
            <a:ext cx="7189555" cy="4559013"/>
          </a:xfrm>
          <a:prstGeom prst="rect">
            <a:avLst/>
          </a:prstGeom>
          <a:noFill/>
          <a:ln>
            <a:noFill/>
          </a:ln>
        </p:spPr>
      </p:pic>
      <p:sp>
        <p:nvSpPr>
          <p:cNvPr id="452" name="Google Shape;452;p39"/>
          <p:cNvSpPr txBox="1"/>
          <p:nvPr>
            <p:ph idx="1" type="body"/>
          </p:nvPr>
        </p:nvSpPr>
        <p:spPr>
          <a:xfrm>
            <a:off x="305654" y="6449988"/>
            <a:ext cx="650985" cy="26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title"/>
          </p:nvPr>
        </p:nvSpPr>
        <p:spPr>
          <a:xfrm>
            <a:off x="0" y="457199"/>
            <a:ext cx="9144000" cy="1228725"/>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Font typeface="Calibri"/>
              <a:buNone/>
            </a:pPr>
            <a:r>
              <a:rPr lang="en-US" sz="2800">
                <a:solidFill>
                  <a:srgbClr val="911621"/>
                </a:solidFill>
                <a:latin typeface="Calibri"/>
                <a:ea typeface="Calibri"/>
                <a:cs typeface="Calibri"/>
                <a:sym typeface="Calibri"/>
              </a:rPr>
              <a:t>LEARNING OBJECTIVE 1</a:t>
            </a:r>
            <a:br>
              <a:rPr lang="en-US" sz="2800">
                <a:solidFill>
                  <a:srgbClr val="911621"/>
                </a:solidFill>
                <a:latin typeface="Calibri"/>
                <a:ea typeface="Calibri"/>
                <a:cs typeface="Calibri"/>
                <a:sym typeface="Calibri"/>
              </a:rPr>
            </a:br>
            <a:r>
              <a:rPr lang="en-US" sz="2800">
                <a:solidFill>
                  <a:schemeClr val="dk1"/>
                </a:solidFill>
                <a:latin typeface="Calibri"/>
                <a:ea typeface="Calibri"/>
                <a:cs typeface="Calibri"/>
                <a:sym typeface="Calibri"/>
              </a:rPr>
              <a:t>Explain the Accrual Basis of Accounting and the Reasons for Adjusting Entries</a:t>
            </a:r>
            <a:endParaRPr/>
          </a:p>
        </p:txBody>
      </p:sp>
      <p:sp>
        <p:nvSpPr>
          <p:cNvPr id="174" name="Google Shape;174;p4"/>
          <p:cNvSpPr txBox="1"/>
          <p:nvPr>
            <p:ph idx="1" type="body"/>
          </p:nvPr>
        </p:nvSpPr>
        <p:spPr>
          <a:xfrm>
            <a:off x="304800" y="1752600"/>
            <a:ext cx="8534400" cy="9620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Accountants divide the economic life of a business into artificial time periods </a:t>
            </a:r>
            <a:r>
              <a:rPr b="1" lang="en-US" sz="2600">
                <a:latin typeface="Calibri"/>
                <a:ea typeface="Calibri"/>
                <a:cs typeface="Calibri"/>
                <a:sym typeface="Calibri"/>
              </a:rPr>
              <a:t>(Time Period Assumption).</a:t>
            </a:r>
            <a:endParaRPr b="1" sz="2600">
              <a:latin typeface="Calibri"/>
              <a:ea typeface="Calibri"/>
              <a:cs typeface="Calibri"/>
              <a:sym typeface="Calibri"/>
            </a:endParaRPr>
          </a:p>
        </p:txBody>
      </p:sp>
      <p:pic>
        <p:nvPicPr>
          <p:cNvPr descr="A timeline divided into 12 segments is given. The segments from left to right are as follows: January, February, March, April, etcetera, till December. The first downward curly brace encloses the month, January; the second downward curly brace encloses the months, January, February, and March; and the third downward curly brace encloses the entire 12 months." id="175" name="Google Shape;175;p4"/>
          <p:cNvPicPr preferRelativeResize="0"/>
          <p:nvPr>
            <p:ph idx="2" type="pic"/>
          </p:nvPr>
        </p:nvPicPr>
        <p:blipFill rotWithShape="1">
          <a:blip r:embed="rId3">
            <a:alphaModFix/>
          </a:blip>
          <a:srcRect b="0" l="0" r="0" t="0"/>
          <a:stretch/>
        </p:blipFill>
        <p:spPr>
          <a:xfrm>
            <a:off x="616966" y="2714625"/>
            <a:ext cx="7910068" cy="1574380"/>
          </a:xfrm>
          <a:prstGeom prst="rect">
            <a:avLst/>
          </a:prstGeom>
          <a:noFill/>
          <a:ln>
            <a:noFill/>
          </a:ln>
        </p:spPr>
      </p:pic>
      <p:sp>
        <p:nvSpPr>
          <p:cNvPr id="176" name="Google Shape;176;p4"/>
          <p:cNvSpPr txBox="1"/>
          <p:nvPr>
            <p:ph idx="5" type="body"/>
          </p:nvPr>
        </p:nvSpPr>
        <p:spPr>
          <a:xfrm>
            <a:off x="185744" y="4424359"/>
            <a:ext cx="3800469" cy="18907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800000"/>
              </a:buClr>
              <a:buSzPts val="2080"/>
              <a:buNone/>
            </a:pPr>
            <a:r>
              <a:rPr lang="en-US" sz="2600">
                <a:latin typeface="Calibri"/>
                <a:ea typeface="Calibri"/>
                <a:cs typeface="Calibri"/>
                <a:sym typeface="Calibri"/>
              </a:rPr>
              <a:t>Generally</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 month,</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 quarter, or</a:t>
            </a:r>
            <a:endParaRPr/>
          </a:p>
          <a:p>
            <a:pPr indent="-291600" lvl="1"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 year.</a:t>
            </a:r>
            <a:endParaRPr sz="2600">
              <a:latin typeface="Calibri"/>
              <a:ea typeface="Calibri"/>
              <a:cs typeface="Calibri"/>
              <a:sym typeface="Calibri"/>
            </a:endParaRPr>
          </a:p>
        </p:txBody>
      </p:sp>
      <p:sp>
        <p:nvSpPr>
          <p:cNvPr id="177" name="Google Shape;177;p4"/>
          <p:cNvSpPr txBox="1"/>
          <p:nvPr>
            <p:ph idx="6" type="body"/>
          </p:nvPr>
        </p:nvSpPr>
        <p:spPr>
          <a:xfrm>
            <a:off x="4543426" y="4557711"/>
            <a:ext cx="4295774" cy="17573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Alternative Terminology</a:t>
            </a:r>
            <a:endParaRPr b="1" sz="2600">
              <a:latin typeface="Calibri"/>
              <a:ea typeface="Calibri"/>
              <a:cs typeface="Calibri"/>
              <a:sym typeface="Calibri"/>
            </a:endParaRPr>
          </a:p>
          <a:p>
            <a:pPr indent="0" lvl="0" marL="0" rtl="0" algn="l">
              <a:lnSpc>
                <a:spcPct val="100000"/>
              </a:lnSpc>
              <a:spcBef>
                <a:spcPts val="0"/>
              </a:spcBef>
              <a:spcAft>
                <a:spcPts val="0"/>
              </a:spcAft>
              <a:buSzPts val="2600"/>
              <a:buNone/>
            </a:pPr>
            <a:r>
              <a:rPr lang="en-US" sz="2600">
                <a:latin typeface="Calibri"/>
                <a:ea typeface="Calibri"/>
                <a:cs typeface="Calibri"/>
                <a:sym typeface="Calibri"/>
              </a:rPr>
              <a:t>The time period assumption is also called the periodicity assumption.</a:t>
            </a:r>
            <a:endParaRPr sz="2600">
              <a:latin typeface="Calibri"/>
              <a:ea typeface="Calibri"/>
              <a:cs typeface="Calibri"/>
              <a:sym typeface="Calibri"/>
            </a:endParaRPr>
          </a:p>
        </p:txBody>
      </p:sp>
      <p:sp>
        <p:nvSpPr>
          <p:cNvPr id="178" name="Google Shape;178;p4"/>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0"/>
          <p:cNvSpPr txBox="1"/>
          <p:nvPr>
            <p:ph type="title"/>
          </p:nvPr>
        </p:nvSpPr>
        <p:spPr>
          <a:xfrm>
            <a:off x="277078" y="457199"/>
            <a:ext cx="8543926" cy="109450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Unearned Revenues</a:t>
            </a:r>
            <a:br>
              <a:rPr lang="en-US" sz="3600">
                <a:latin typeface="Calibri"/>
                <a:ea typeface="Calibri"/>
                <a:cs typeface="Calibri"/>
                <a:sym typeface="Calibri"/>
              </a:rPr>
            </a:br>
            <a:r>
              <a:rPr lang="en-US" sz="2800">
                <a:latin typeface="Calibri"/>
                <a:ea typeface="Calibri"/>
                <a:cs typeface="Calibri"/>
                <a:sym typeface="Calibri"/>
              </a:rPr>
              <a:t>Accounting for Unearned Revenues</a:t>
            </a:r>
            <a:endParaRPr sz="3600">
              <a:latin typeface="Calibri"/>
              <a:ea typeface="Calibri"/>
              <a:cs typeface="Calibri"/>
              <a:sym typeface="Calibri"/>
            </a:endParaRPr>
          </a:p>
        </p:txBody>
      </p:sp>
      <p:graphicFrame>
        <p:nvGraphicFramePr>
          <p:cNvPr id="458" name="Google Shape;458;p40"/>
          <p:cNvGraphicFramePr/>
          <p:nvPr/>
        </p:nvGraphicFramePr>
        <p:xfrm>
          <a:off x="304800" y="2240280"/>
          <a:ext cx="3000000" cy="3000000"/>
        </p:xfrm>
        <a:graphic>
          <a:graphicData uri="http://schemas.openxmlformats.org/drawingml/2006/table">
            <a:tbl>
              <a:tblPr bandRow="1" firstRow="1">
                <a:noFill/>
                <a:tableStyleId>{111F7FA8-C6DB-4FE8-A5DC-467F0DEA6CE2}</a:tableStyleId>
              </a:tblPr>
              <a:tblGrid>
                <a:gridCol w="2133600"/>
                <a:gridCol w="2133600"/>
                <a:gridCol w="2133600"/>
                <a:gridCol w="2133600"/>
              </a:tblGrid>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Examples</a:t>
                      </a:r>
                      <a:endParaRPr sz="1800">
                        <a:latin typeface="Calibri"/>
                        <a:ea typeface="Calibri"/>
                        <a:cs typeface="Calibri"/>
                        <a:sym typeface="Calibri"/>
                      </a:endParaRPr>
                    </a:p>
                  </a:txBody>
                  <a:tcPr marT="45725" marB="45725" marR="91450" marL="9145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Reason for Adjustment</a:t>
                      </a:r>
                      <a:endParaRPr sz="1800">
                        <a:latin typeface="Calibri"/>
                        <a:ea typeface="Calibri"/>
                        <a:cs typeface="Calibri"/>
                        <a:sym typeface="Calibri"/>
                      </a:endParaRPr>
                    </a:p>
                  </a:txBody>
                  <a:tcPr marT="45725" marB="45725" marR="91450" marL="9145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Accounts Before Adjustment</a:t>
                      </a:r>
                      <a:endParaRPr sz="1800">
                        <a:latin typeface="Calibri"/>
                        <a:ea typeface="Calibri"/>
                        <a:cs typeface="Calibri"/>
                        <a:sym typeface="Calibri"/>
                      </a:endParaRPr>
                    </a:p>
                  </a:txBody>
                  <a:tcPr marT="45725" marB="45725" marR="91450" marL="9145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Adjusting Entry</a:t>
                      </a:r>
                      <a:endParaRPr sz="1800">
                        <a:latin typeface="Calibri"/>
                        <a:ea typeface="Calibri"/>
                        <a:cs typeface="Calibri"/>
                        <a:sym typeface="Calibri"/>
                      </a:endParaRPr>
                    </a:p>
                  </a:txBody>
                  <a:tcPr marT="45725" marB="45725" marR="91450" marL="91450" anchor="b"/>
                </a:tc>
              </a:tr>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Rent, magazine subscriptions, customer deposits for future service</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Unearned revenues recorded in liability accounts are now recognized as revenue for services performed.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Liabilities overstated. </a:t>
                      </a:r>
                      <a:endParaRPr/>
                    </a:p>
                    <a:p>
                      <a:pPr indent="0" lvl="0" marL="0" marR="0" rtl="0" algn="l">
                        <a:spcBef>
                          <a:spcPts val="0"/>
                        </a:spcBef>
                        <a:spcAft>
                          <a:spcPts val="0"/>
                        </a:spcAft>
                        <a:buNone/>
                      </a:pPr>
                      <a:r>
                        <a:rPr lang="en-US" sz="1800" u="none" strike="noStrike">
                          <a:latin typeface="Calibri"/>
                          <a:ea typeface="Calibri"/>
                          <a:cs typeface="Calibri"/>
                          <a:sym typeface="Calibri"/>
                        </a:rPr>
                        <a:t>Revenues understated.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Liabilities</a:t>
                      </a:r>
                      <a:endParaRPr/>
                    </a:p>
                    <a:p>
                      <a:pPr indent="0" lvl="0" marL="0" marR="0" rtl="0" algn="l">
                        <a:spcBef>
                          <a:spcPts val="0"/>
                        </a:spcBef>
                        <a:spcAft>
                          <a:spcPts val="0"/>
                        </a:spcAft>
                        <a:buNone/>
                      </a:pPr>
                      <a:r>
                        <a:rPr lang="en-US" sz="1800" u="none" strike="noStrike">
                          <a:latin typeface="Calibri"/>
                          <a:ea typeface="Calibri"/>
                          <a:cs typeface="Calibri"/>
                          <a:sym typeface="Calibri"/>
                        </a:rPr>
                        <a:t>     Cr. Revenues</a:t>
                      </a:r>
                      <a:endParaRPr sz="1800">
                        <a:latin typeface="Calibri"/>
                        <a:ea typeface="Calibri"/>
                        <a:cs typeface="Calibri"/>
                        <a:sym typeface="Calibri"/>
                      </a:endParaRPr>
                    </a:p>
                  </a:txBody>
                  <a:tcPr marT="45725" marB="45725" marR="91450" marL="91450"/>
                </a:tc>
              </a:tr>
            </a:tbl>
          </a:graphicData>
        </a:graphic>
      </p:graphicFrame>
      <p:sp>
        <p:nvSpPr>
          <p:cNvPr id="459" name="Google Shape;459;p40"/>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type="title"/>
          </p:nvPr>
        </p:nvSpPr>
        <p:spPr>
          <a:xfrm>
            <a:off x="221899" y="457199"/>
            <a:ext cx="8805559" cy="108472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66666"/>
              <a:buFont typeface="Calibri"/>
              <a:buNone/>
            </a:pPr>
            <a:r>
              <a:rPr lang="en-US">
                <a:latin typeface="Calibri"/>
                <a:ea typeface="Calibri"/>
                <a:cs typeface="Calibri"/>
                <a:sym typeface="Calibri"/>
              </a:rPr>
              <a:t>Accounting Across the Organization: Best Buy</a:t>
            </a:r>
            <a:endParaRPr sz="2400">
              <a:latin typeface="Calibri"/>
              <a:ea typeface="Calibri"/>
              <a:cs typeface="Calibri"/>
              <a:sym typeface="Calibri"/>
            </a:endParaRPr>
          </a:p>
        </p:txBody>
      </p:sp>
      <p:sp>
        <p:nvSpPr>
          <p:cNvPr id="465" name="Google Shape;465;p41"/>
          <p:cNvSpPr txBox="1"/>
          <p:nvPr>
            <p:ph idx="1" type="body"/>
          </p:nvPr>
        </p:nvSpPr>
        <p:spPr>
          <a:xfrm>
            <a:off x="304801" y="1752600"/>
            <a:ext cx="6338888" cy="443388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Turning Gift Cards into Revenue</a:t>
            </a:r>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Those of you who are marketing majors (and even most of you who are not) know that gift cards are among the hottest marketing tools in merchandising today. Customers purchase gift cards and give them to someone for later use. In a recent year, gift card sales were expected to exceed $124 billion. Although these programs are popular with marketing executives, they create  accounting questions. Should revenue be recorded at the time the gift card is sold, or when it is exercised? How should expired gift cards be accounted for? In a recent balance sheet, Best Buy reported unearned revenue related to gift cards of $427 million. Source:</a:t>
            </a:r>
            <a:r>
              <a:rPr i="1" lang="en-US" sz="2000">
                <a:latin typeface="Calibri"/>
                <a:ea typeface="Calibri"/>
                <a:cs typeface="Calibri"/>
                <a:sym typeface="Calibri"/>
              </a:rPr>
              <a:t> </a:t>
            </a:r>
            <a:r>
              <a:rPr lang="en-US" sz="2000">
                <a:latin typeface="Calibri"/>
                <a:ea typeface="Calibri"/>
                <a:cs typeface="Calibri"/>
                <a:sym typeface="Calibri"/>
              </a:rPr>
              <a:t>“2014 Gift Card Sales to Top $124 Billion, But Growth Slowing,” </a:t>
            </a:r>
            <a:r>
              <a:rPr i="1" lang="en-US" sz="2000">
                <a:latin typeface="Calibri"/>
                <a:ea typeface="Calibri"/>
                <a:cs typeface="Calibri"/>
                <a:sym typeface="Calibri"/>
              </a:rPr>
              <a:t>PR </a:t>
            </a:r>
            <a:r>
              <a:rPr lang="en-US" sz="2000">
                <a:latin typeface="Calibri"/>
                <a:ea typeface="Calibri"/>
                <a:cs typeface="Calibri"/>
                <a:sym typeface="Calibri"/>
              </a:rPr>
              <a:t>Newswire</a:t>
            </a:r>
            <a:r>
              <a:rPr i="1" lang="en-US" sz="2000">
                <a:latin typeface="Calibri"/>
                <a:ea typeface="Calibri"/>
                <a:cs typeface="Calibri"/>
                <a:sym typeface="Calibri"/>
              </a:rPr>
              <a:t> </a:t>
            </a:r>
            <a:r>
              <a:rPr lang="en-US" sz="2000">
                <a:latin typeface="Calibri"/>
                <a:ea typeface="Calibri"/>
                <a:cs typeface="Calibri"/>
                <a:sym typeface="Calibri"/>
              </a:rPr>
              <a:t>(December 10, 2014).</a:t>
            </a:r>
            <a:endParaRPr/>
          </a:p>
        </p:txBody>
      </p:sp>
      <p:pic>
        <p:nvPicPr>
          <p:cNvPr descr="A photo shows the gift cards of various stores. " id="466" name="Google Shape;466;p41"/>
          <p:cNvPicPr preferRelativeResize="0"/>
          <p:nvPr>
            <p:ph idx="2" type="pic"/>
          </p:nvPr>
        </p:nvPicPr>
        <p:blipFill rotWithShape="1">
          <a:blip r:embed="rId3">
            <a:alphaModFix/>
          </a:blip>
          <a:srcRect b="0" l="0" r="0" t="0"/>
          <a:stretch/>
        </p:blipFill>
        <p:spPr>
          <a:xfrm>
            <a:off x="6669410" y="2386820"/>
            <a:ext cx="2243985" cy="3527547"/>
          </a:xfrm>
          <a:prstGeom prst="rect">
            <a:avLst/>
          </a:prstGeom>
          <a:noFill/>
          <a:ln>
            <a:noFill/>
          </a:ln>
        </p:spPr>
      </p:pic>
      <p:sp>
        <p:nvSpPr>
          <p:cNvPr id="467" name="Google Shape;467;p41"/>
          <p:cNvSpPr txBox="1"/>
          <p:nvPr>
            <p:ph idx="8"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Unearned Revenues</a:t>
            </a:r>
            <a:br>
              <a:rPr lang="en-US" sz="3600">
                <a:latin typeface="Calibri"/>
                <a:ea typeface="Calibri"/>
                <a:cs typeface="Calibri"/>
                <a:sym typeface="Calibri"/>
              </a:rPr>
            </a:br>
            <a:r>
              <a:rPr lang="en-US" sz="3100">
                <a:latin typeface="Calibri"/>
                <a:ea typeface="Calibri"/>
                <a:cs typeface="Calibri"/>
                <a:sym typeface="Calibri"/>
              </a:rPr>
              <a:t>Question to Ponder</a:t>
            </a:r>
            <a:endParaRPr sz="3100">
              <a:latin typeface="Calibri"/>
              <a:ea typeface="Calibri"/>
              <a:cs typeface="Calibri"/>
              <a:sym typeface="Calibri"/>
            </a:endParaRPr>
          </a:p>
        </p:txBody>
      </p:sp>
      <p:sp>
        <p:nvSpPr>
          <p:cNvPr id="473" name="Google Shape;473;p42"/>
          <p:cNvSpPr txBox="1"/>
          <p:nvPr>
            <p:ph idx="1" type="body"/>
          </p:nvPr>
        </p:nvSpPr>
        <p:spPr>
          <a:xfrm>
            <a:off x="277078" y="151892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Suppose that Robert Jones purchases a $100 gift card at Best Buy on December 24, 2021, and gives it to his wife, Mary Jones, on December 25, 2021. On  January 3, 2022, Mary uses the card to purchase $100 worth of CDs. When do you think Best Buy should recognize revenue and why?</a:t>
            </a:r>
            <a:endParaRPr/>
          </a:p>
        </p:txBody>
      </p:sp>
      <p:sp>
        <p:nvSpPr>
          <p:cNvPr id="474" name="Google Shape;474;p42"/>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Unearned Revenues</a:t>
            </a:r>
            <a:br>
              <a:rPr lang="en-US" sz="3600">
                <a:latin typeface="Calibri"/>
                <a:ea typeface="Calibri"/>
                <a:cs typeface="Calibri"/>
                <a:sym typeface="Calibri"/>
              </a:rPr>
            </a:br>
            <a:r>
              <a:rPr lang="en-US" sz="3600">
                <a:latin typeface="Calibri"/>
                <a:ea typeface="Calibri"/>
                <a:cs typeface="Calibri"/>
                <a:sym typeface="Calibri"/>
              </a:rPr>
              <a:t>Answer to </a:t>
            </a:r>
            <a:r>
              <a:rPr lang="en-US" sz="3100">
                <a:latin typeface="Calibri"/>
                <a:ea typeface="Calibri"/>
                <a:cs typeface="Calibri"/>
                <a:sym typeface="Calibri"/>
              </a:rPr>
              <a:t>Question to Ponder</a:t>
            </a:r>
            <a:endParaRPr sz="3100">
              <a:latin typeface="Calibri"/>
              <a:ea typeface="Calibri"/>
              <a:cs typeface="Calibri"/>
              <a:sym typeface="Calibri"/>
            </a:endParaRPr>
          </a:p>
        </p:txBody>
      </p:sp>
      <p:sp>
        <p:nvSpPr>
          <p:cNvPr id="480" name="Google Shape;480;p43"/>
          <p:cNvSpPr txBox="1"/>
          <p:nvPr>
            <p:ph idx="1" type="body"/>
          </p:nvPr>
        </p:nvSpPr>
        <p:spPr>
          <a:xfrm>
            <a:off x="304800" y="170688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a:latin typeface="Calibri"/>
                <a:ea typeface="Calibri"/>
                <a:cs typeface="Calibri"/>
                <a:sym typeface="Calibri"/>
              </a:rPr>
              <a:t>According to the revenue recognition principle, companies should recognize revenue when the performance obligation is satisfied. In this case, revenue results when Best Buy provides the goods. Thus, when Best Buy receives cash in exchange for the gift card on December 24, 2021, it should recognize a liability, Unearned Sales Revenue, for $100. On January 3, 2022, when Mary Jones exchanges the card for merchandise, Best Buy should recognize revenue and eliminate $100 from the balance in the Unearned Sales Revenue account.</a:t>
            </a:r>
            <a:endParaRPr sz="2600">
              <a:latin typeface="Calibri"/>
              <a:ea typeface="Calibri"/>
              <a:cs typeface="Calibri"/>
              <a:sym typeface="Calibri"/>
            </a:endParaRPr>
          </a:p>
        </p:txBody>
      </p:sp>
      <p:sp>
        <p:nvSpPr>
          <p:cNvPr id="481" name="Google Shape;481;p43"/>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2: Adjusting Entries for Deferrals</a:t>
            </a:r>
            <a:br>
              <a:rPr lang="en-US" sz="3600">
                <a:latin typeface="Calibri"/>
                <a:ea typeface="Calibri"/>
                <a:cs typeface="Calibri"/>
                <a:sym typeface="Calibri"/>
              </a:rPr>
            </a:br>
            <a:r>
              <a:rPr lang="en-US" sz="3100">
                <a:latin typeface="Calibri"/>
                <a:ea typeface="Calibri"/>
                <a:cs typeface="Calibri"/>
                <a:sym typeface="Calibri"/>
              </a:rPr>
              <a:t>Information</a:t>
            </a:r>
            <a:endParaRPr sz="3100">
              <a:latin typeface="Calibri"/>
              <a:ea typeface="Calibri"/>
              <a:cs typeface="Calibri"/>
              <a:sym typeface="Calibri"/>
            </a:endParaRPr>
          </a:p>
        </p:txBody>
      </p:sp>
      <p:sp>
        <p:nvSpPr>
          <p:cNvPr id="488" name="Google Shape;488;p44"/>
          <p:cNvSpPr txBox="1"/>
          <p:nvPr>
            <p:ph idx="1" type="body"/>
          </p:nvPr>
        </p:nvSpPr>
        <p:spPr>
          <a:xfrm>
            <a:off x="332510" y="1532217"/>
            <a:ext cx="8516204" cy="67887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The ledger of Hammond Inc., on March 31, 2022, includes these selected accounts before adjusting entries are prepared.</a:t>
            </a:r>
            <a:endParaRPr sz="2000">
              <a:latin typeface="Calibri"/>
              <a:ea typeface="Calibri"/>
              <a:cs typeface="Calibri"/>
              <a:sym typeface="Calibri"/>
            </a:endParaRPr>
          </a:p>
        </p:txBody>
      </p:sp>
      <p:graphicFrame>
        <p:nvGraphicFramePr>
          <p:cNvPr id="489" name="Google Shape;489;p44"/>
          <p:cNvGraphicFramePr/>
          <p:nvPr/>
        </p:nvGraphicFramePr>
        <p:xfrm>
          <a:off x="1091662" y="2250487"/>
          <a:ext cx="3000000" cy="3000000"/>
        </p:xfrm>
        <a:graphic>
          <a:graphicData uri="http://schemas.openxmlformats.org/drawingml/2006/table">
            <a:tbl>
              <a:tblPr bandRow="1" firstRow="1">
                <a:noFill/>
                <a:tableStyleId>{19EB8050-B647-453C-915B-0DF1592F0031}</a:tableStyleId>
              </a:tblPr>
              <a:tblGrid>
                <a:gridCol w="5397100"/>
                <a:gridCol w="991675"/>
                <a:gridCol w="785000"/>
              </a:tblGrid>
              <a:tr h="224200">
                <a:tc>
                  <a:txBody>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a:latin typeface="Calibri"/>
                          <a:ea typeface="Calibri"/>
                          <a:cs typeface="Calibri"/>
                          <a:sym typeface="Calibri"/>
                        </a:rPr>
                        <a:t>Debit</a:t>
                      </a:r>
                      <a:endParaRPr b="1"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US" sz="1400">
                          <a:latin typeface="Calibri"/>
                          <a:ea typeface="Calibri"/>
                          <a:cs typeface="Calibri"/>
                          <a:sym typeface="Calibri"/>
                        </a:rPr>
                        <a:t>Credit</a:t>
                      </a:r>
                      <a:endParaRPr b="1" sz="1400">
                        <a:solidFill>
                          <a:schemeClr val="dk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231675">
                <a:tc>
                  <a:txBody>
                    <a:bodyPr/>
                    <a:lstStyle/>
                    <a:p>
                      <a:pPr indent="0" lvl="0" marL="0" marR="0" rtl="0" algn="l">
                        <a:spcBef>
                          <a:spcPts val="0"/>
                        </a:spcBef>
                        <a:spcAft>
                          <a:spcPts val="0"/>
                        </a:spcAft>
                        <a:buNone/>
                      </a:pPr>
                      <a:r>
                        <a:rPr lang="en-US" sz="1400">
                          <a:latin typeface="Calibri"/>
                          <a:ea typeface="Calibri"/>
                          <a:cs typeface="Calibri"/>
                          <a:sym typeface="Calibri"/>
                        </a:rPr>
                        <a:t>Prepaid Insurance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$ 3,600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4200">
                <a:tc>
                  <a:txBody>
                    <a:bodyPr/>
                    <a:lstStyle/>
                    <a:p>
                      <a:pPr indent="0" lvl="0" marL="0" marR="0" rtl="0" algn="l">
                        <a:spcBef>
                          <a:spcPts val="0"/>
                        </a:spcBef>
                        <a:spcAft>
                          <a:spcPts val="0"/>
                        </a:spcAft>
                        <a:buNone/>
                      </a:pPr>
                      <a:r>
                        <a:rPr lang="en-US" sz="1400">
                          <a:latin typeface="Calibri"/>
                          <a:ea typeface="Calibri"/>
                          <a:cs typeface="Calibri"/>
                          <a:sym typeface="Calibri"/>
                        </a:rPr>
                        <a:t>Supplies</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2,800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31675">
                <a:tc>
                  <a:txBody>
                    <a:bodyPr/>
                    <a:lstStyle/>
                    <a:p>
                      <a:pPr indent="0" lvl="0" marL="0" marR="0" rtl="0" algn="l">
                        <a:spcBef>
                          <a:spcPts val="0"/>
                        </a:spcBef>
                        <a:spcAft>
                          <a:spcPts val="0"/>
                        </a:spcAft>
                        <a:buNone/>
                      </a:pPr>
                      <a:r>
                        <a:rPr lang="en-US" sz="1400">
                          <a:latin typeface="Calibri"/>
                          <a:ea typeface="Calibri"/>
                          <a:cs typeface="Calibri"/>
                          <a:sym typeface="Calibri"/>
                        </a:rPr>
                        <a:t>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4200">
                <a:tc>
                  <a:txBody>
                    <a:bodyPr/>
                    <a:lstStyle/>
                    <a:p>
                      <a:pPr indent="0" lvl="0" marL="0" marR="0" rtl="0" algn="l">
                        <a:spcBef>
                          <a:spcPts val="0"/>
                        </a:spcBef>
                        <a:spcAft>
                          <a:spcPts val="0"/>
                        </a:spcAft>
                        <a:buNone/>
                      </a:pPr>
                      <a:r>
                        <a:rPr lang="en-US" sz="1400">
                          <a:latin typeface="Calibri"/>
                          <a:ea typeface="Calibri"/>
                          <a:cs typeface="Calibri"/>
                          <a:sym typeface="Calibri"/>
                        </a:rPr>
                        <a:t>Accumulated Depreciation—Equipment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72775">
                <a:tc>
                  <a:txBody>
                    <a:bodyPr/>
                    <a:lstStyle/>
                    <a:p>
                      <a:pPr indent="0" lvl="0" marL="0" marR="0" rtl="0" algn="l">
                        <a:spcBef>
                          <a:spcPts val="0"/>
                        </a:spcBef>
                        <a:spcAft>
                          <a:spcPts val="0"/>
                        </a:spcAft>
                        <a:buNone/>
                      </a:pPr>
                      <a:r>
                        <a:rPr lang="en-US" sz="1400">
                          <a:latin typeface="Calibri"/>
                          <a:ea typeface="Calibri"/>
                          <a:cs typeface="Calibri"/>
                          <a:sym typeface="Calibri"/>
                        </a:rPr>
                        <a:t>Unearned Service Revenue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9,200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90" name="Google Shape;490;p44"/>
          <p:cNvSpPr txBox="1"/>
          <p:nvPr>
            <p:ph idx="1" type="body"/>
          </p:nvPr>
        </p:nvSpPr>
        <p:spPr>
          <a:xfrm>
            <a:off x="344341" y="4086029"/>
            <a:ext cx="8480167" cy="212791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An analysis of the accounts shows the following.</a:t>
            </a:r>
            <a:endParaRPr/>
          </a:p>
          <a:p>
            <a:pPr indent="-342900" lvl="0" marL="342900" marR="0" rtl="0" algn="l">
              <a:lnSpc>
                <a:spcPct val="100000"/>
              </a:lnSpc>
              <a:spcBef>
                <a:spcPts val="624"/>
              </a:spcBef>
              <a:spcAft>
                <a:spcPts val="0"/>
              </a:spcAft>
              <a:buClr>
                <a:srgbClr val="911B21"/>
              </a:buClr>
              <a:buSzPts val="1800"/>
              <a:buFont typeface="Arial"/>
              <a:buAutoNum type="arabicPeriod"/>
            </a:pPr>
            <a:r>
              <a:rPr b="0" i="0" lang="en-US" sz="1800" u="none" cap="none" strike="noStrike">
                <a:solidFill>
                  <a:schemeClr val="dk1"/>
                </a:solidFill>
                <a:latin typeface="Calibri"/>
                <a:ea typeface="Calibri"/>
                <a:cs typeface="Calibri"/>
                <a:sym typeface="Calibri"/>
              </a:rPr>
              <a:t>Insurance expires at the rate of $100 per month.</a:t>
            </a:r>
            <a:endParaRPr/>
          </a:p>
          <a:p>
            <a:pPr indent="-342900" lvl="0" marL="342900" marR="0" rtl="0" algn="l">
              <a:lnSpc>
                <a:spcPct val="100000"/>
              </a:lnSpc>
              <a:spcBef>
                <a:spcPts val="624"/>
              </a:spcBef>
              <a:spcAft>
                <a:spcPts val="0"/>
              </a:spcAft>
              <a:buClr>
                <a:srgbClr val="911B21"/>
              </a:buClr>
              <a:buSzPts val="1800"/>
              <a:buFont typeface="Arial"/>
              <a:buAutoNum type="arabicPeriod"/>
            </a:pPr>
            <a:r>
              <a:rPr b="0" i="0" lang="en-US" sz="1800" u="none" cap="none" strike="noStrike">
                <a:solidFill>
                  <a:schemeClr val="dk1"/>
                </a:solidFill>
                <a:latin typeface="Calibri"/>
                <a:ea typeface="Calibri"/>
                <a:cs typeface="Calibri"/>
                <a:sym typeface="Calibri"/>
              </a:rPr>
              <a:t>Supplies on hand total $800.</a:t>
            </a:r>
            <a:endParaRPr/>
          </a:p>
          <a:p>
            <a:pPr indent="-342900" lvl="0" marL="342900" marR="0" rtl="0" algn="l">
              <a:lnSpc>
                <a:spcPct val="100000"/>
              </a:lnSpc>
              <a:spcBef>
                <a:spcPts val="624"/>
              </a:spcBef>
              <a:spcAft>
                <a:spcPts val="0"/>
              </a:spcAft>
              <a:buClr>
                <a:srgbClr val="911B21"/>
              </a:buClr>
              <a:buSzPts val="1800"/>
              <a:buFont typeface="Arial"/>
              <a:buAutoNum type="arabicPeriod"/>
            </a:pPr>
            <a:r>
              <a:rPr b="0" i="0" lang="en-US" sz="1800" u="none" cap="none" strike="noStrike">
                <a:solidFill>
                  <a:schemeClr val="dk1"/>
                </a:solidFill>
                <a:latin typeface="Calibri"/>
                <a:ea typeface="Calibri"/>
                <a:cs typeface="Calibri"/>
                <a:sym typeface="Calibri"/>
              </a:rPr>
              <a:t>The equipment depreciates $200 a month.</a:t>
            </a:r>
            <a:endParaRPr/>
          </a:p>
          <a:p>
            <a:pPr indent="-342900" lvl="0" marL="342900" marR="0" rtl="0" algn="l">
              <a:lnSpc>
                <a:spcPct val="100000"/>
              </a:lnSpc>
              <a:spcBef>
                <a:spcPts val="624"/>
              </a:spcBef>
              <a:spcAft>
                <a:spcPts val="0"/>
              </a:spcAft>
              <a:buClr>
                <a:srgbClr val="911B21"/>
              </a:buClr>
              <a:buSzPts val="1800"/>
              <a:buFont typeface="Arial"/>
              <a:buAutoNum type="arabicPeriod"/>
            </a:pPr>
            <a:r>
              <a:rPr b="0" i="0" lang="en-US" sz="1800" u="none" cap="none" strike="noStrike">
                <a:solidFill>
                  <a:schemeClr val="dk1"/>
                </a:solidFill>
                <a:latin typeface="Calibri"/>
                <a:ea typeface="Calibri"/>
                <a:cs typeface="Calibri"/>
                <a:sym typeface="Calibri"/>
              </a:rPr>
              <a:t>During March, services were performed for $4,000 of the unearned service revenue.</a:t>
            </a:r>
            <a:endParaRPr/>
          </a:p>
          <a:p>
            <a:pPr indent="0" lvl="0" marL="0" marR="0" rtl="0" algn="l">
              <a:lnSpc>
                <a:spcPct val="100000"/>
              </a:lnSpc>
              <a:spcBef>
                <a:spcPts val="624"/>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Prepare the adjusting entries for the month of March.</a:t>
            </a:r>
            <a:endParaRPr b="0" i="0" sz="1800" u="none" cap="none" strike="noStrike">
              <a:solidFill>
                <a:schemeClr val="dk1"/>
              </a:solidFill>
              <a:latin typeface="Calibri"/>
              <a:ea typeface="Calibri"/>
              <a:cs typeface="Calibri"/>
              <a:sym typeface="Calibri"/>
            </a:endParaRPr>
          </a:p>
        </p:txBody>
      </p:sp>
      <p:sp>
        <p:nvSpPr>
          <p:cNvPr id="491" name="Google Shape;491;p44"/>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2: Adjusting Entries for Deferrals</a:t>
            </a:r>
            <a:br>
              <a:rPr lang="en-US" sz="3600">
                <a:latin typeface="Calibri"/>
                <a:ea typeface="Calibri"/>
                <a:cs typeface="Calibri"/>
                <a:sym typeface="Calibri"/>
              </a:rPr>
            </a:br>
            <a:r>
              <a:rPr lang="en-US" sz="3100">
                <a:latin typeface="Calibri"/>
                <a:ea typeface="Calibri"/>
                <a:cs typeface="Calibri"/>
                <a:sym typeface="Calibri"/>
              </a:rPr>
              <a:t>Adjustment for expired insurance</a:t>
            </a:r>
            <a:endParaRPr sz="3100">
              <a:latin typeface="Calibri"/>
              <a:ea typeface="Calibri"/>
              <a:cs typeface="Calibri"/>
              <a:sym typeface="Calibri"/>
            </a:endParaRPr>
          </a:p>
        </p:txBody>
      </p:sp>
      <p:sp>
        <p:nvSpPr>
          <p:cNvPr id="497" name="Google Shape;497;p45"/>
          <p:cNvSpPr txBox="1"/>
          <p:nvPr>
            <p:ph idx="1" type="body"/>
          </p:nvPr>
        </p:nvSpPr>
        <p:spPr>
          <a:xfrm>
            <a:off x="304800" y="1668635"/>
            <a:ext cx="8534400" cy="69872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The ledger of Hammond Inc., on March 31, 2022, includes these selected accounts before adjusting entries are prepared.</a:t>
            </a:r>
            <a:endParaRPr sz="2000">
              <a:latin typeface="Calibri"/>
              <a:ea typeface="Calibri"/>
              <a:cs typeface="Calibri"/>
              <a:sym typeface="Calibri"/>
            </a:endParaRPr>
          </a:p>
        </p:txBody>
      </p:sp>
      <p:graphicFrame>
        <p:nvGraphicFramePr>
          <p:cNvPr id="498" name="Google Shape;498;p45"/>
          <p:cNvGraphicFramePr/>
          <p:nvPr/>
        </p:nvGraphicFramePr>
        <p:xfrm>
          <a:off x="645313" y="2456216"/>
          <a:ext cx="3000000" cy="3000000"/>
        </p:xfrm>
        <a:graphic>
          <a:graphicData uri="http://schemas.openxmlformats.org/drawingml/2006/table">
            <a:tbl>
              <a:tblPr bandRow="1" firstRow="1">
                <a:noFill/>
                <a:tableStyleId>{19EB8050-B647-453C-915B-0DF1592F0031}</a:tableStyleId>
              </a:tblPr>
              <a:tblGrid>
                <a:gridCol w="5481650"/>
                <a:gridCol w="1071550"/>
                <a:gridCol w="1300175"/>
              </a:tblGrid>
              <a:tr h="228600">
                <a:tc>
                  <a:txBody>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a:latin typeface="Calibri"/>
                          <a:ea typeface="Calibri"/>
                          <a:cs typeface="Calibri"/>
                          <a:sym typeface="Calibri"/>
                        </a:rPr>
                        <a:t>Debit </a:t>
                      </a:r>
                      <a:endParaRPr b="1"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US" sz="1400">
                          <a:latin typeface="Calibri"/>
                          <a:ea typeface="Calibri"/>
                          <a:cs typeface="Calibri"/>
                          <a:sym typeface="Calibri"/>
                        </a:rPr>
                        <a:t>Credit</a:t>
                      </a:r>
                      <a:endParaRPr b="1" sz="1400">
                        <a:solidFill>
                          <a:schemeClr val="dk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Prepaid Insurance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$ 3,600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800">
                <a:tc>
                  <a:txBody>
                    <a:bodyPr/>
                    <a:lstStyle/>
                    <a:p>
                      <a:pPr indent="0" lvl="0" marL="0" marR="0" rtl="0" algn="l">
                        <a:spcBef>
                          <a:spcPts val="0"/>
                        </a:spcBef>
                        <a:spcAft>
                          <a:spcPts val="0"/>
                        </a:spcAft>
                        <a:buNone/>
                      </a:pPr>
                      <a:r>
                        <a:rPr lang="en-US" sz="1400">
                          <a:latin typeface="Calibri"/>
                          <a:ea typeface="Calibri"/>
                          <a:cs typeface="Calibri"/>
                          <a:sym typeface="Calibri"/>
                        </a:rPr>
                        <a:t>Supplies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2,800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400">
                          <a:latin typeface="Calibri"/>
                          <a:ea typeface="Calibri"/>
                          <a:cs typeface="Calibri"/>
                          <a:sym typeface="Calibri"/>
                        </a:rPr>
                        <a:t>Accumulated Depreciation—Equipment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a:latin typeface="Calibri"/>
                          <a:ea typeface="Calibri"/>
                          <a:cs typeface="Calibri"/>
                          <a:sym typeface="Calibri"/>
                        </a:rPr>
                        <a:t>Unearned Service Revenue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9,200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499" name="Google Shape;499;p45"/>
          <p:cNvSpPr txBox="1"/>
          <p:nvPr>
            <p:ph idx="1" type="body"/>
          </p:nvPr>
        </p:nvSpPr>
        <p:spPr>
          <a:xfrm>
            <a:off x="325579" y="4549497"/>
            <a:ext cx="8398725" cy="167608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Prepare the adjusting entries for the month of March.</a:t>
            </a:r>
            <a:endParaRPr b="0" i="0" sz="2000" u="none" cap="none" strike="noStrike">
              <a:solidFill>
                <a:schemeClr val="dk1"/>
              </a:solidFill>
              <a:latin typeface="Calibri"/>
              <a:ea typeface="Calibri"/>
              <a:cs typeface="Calibri"/>
              <a:sym typeface="Calibri"/>
            </a:endParaRPr>
          </a:p>
          <a:p>
            <a:pPr indent="-457200" lvl="0" marL="457200" marR="0" rtl="0" algn="l">
              <a:lnSpc>
                <a:spcPct val="90000"/>
              </a:lnSpc>
              <a:spcBef>
                <a:spcPts val="1000"/>
              </a:spcBef>
              <a:spcAft>
                <a:spcPts val="0"/>
              </a:spcAft>
              <a:buClr>
                <a:srgbClr val="911B21"/>
              </a:buClr>
              <a:buSzPts val="2000"/>
              <a:buFont typeface="Arial"/>
              <a:buAutoNum type="arabicPeriod"/>
            </a:pPr>
            <a:r>
              <a:rPr b="0" i="0" lang="en-US" sz="2000" u="none" cap="none" strike="noStrike">
                <a:solidFill>
                  <a:schemeClr val="dk1"/>
                </a:solidFill>
                <a:latin typeface="Calibri"/>
                <a:ea typeface="Calibri"/>
                <a:cs typeface="Calibri"/>
                <a:sym typeface="Calibri"/>
              </a:rPr>
              <a:t>Insurance expires at the rate of $100 per month.</a:t>
            </a:r>
            <a:endParaRPr b="0" i="0" sz="2000" u="none" cap="none" strike="noStrike">
              <a:solidFill>
                <a:schemeClr val="dk1"/>
              </a:solidFill>
              <a:latin typeface="Calibri"/>
              <a:ea typeface="Calibri"/>
              <a:cs typeface="Calibri"/>
              <a:sym typeface="Calibri"/>
            </a:endParaRPr>
          </a:p>
          <a:p>
            <a:pPr indent="747713"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Insurance Expense 	       100</a:t>
            </a:r>
            <a:endParaRPr/>
          </a:p>
          <a:p>
            <a:pPr indent="120015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Prepaid Insurance 	       100</a:t>
            </a:r>
            <a:endParaRPr b="0" i="0" sz="2000" u="none" cap="none" strike="noStrike">
              <a:solidFill>
                <a:schemeClr val="dk1"/>
              </a:solidFill>
              <a:latin typeface="Calibri"/>
              <a:ea typeface="Calibri"/>
              <a:cs typeface="Calibri"/>
              <a:sym typeface="Calibri"/>
            </a:endParaRPr>
          </a:p>
        </p:txBody>
      </p:sp>
      <p:sp>
        <p:nvSpPr>
          <p:cNvPr id="500" name="Google Shape;500;p45"/>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277078" y="457200"/>
            <a:ext cx="8562122"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2: Adjusting Entries for Deferrals</a:t>
            </a:r>
            <a:br>
              <a:rPr lang="en-US" sz="3600">
                <a:latin typeface="Calibri"/>
                <a:ea typeface="Calibri"/>
                <a:cs typeface="Calibri"/>
                <a:sym typeface="Calibri"/>
              </a:rPr>
            </a:br>
            <a:r>
              <a:rPr lang="en-US" sz="2800">
                <a:latin typeface="Calibri"/>
                <a:ea typeface="Calibri"/>
                <a:cs typeface="Calibri"/>
                <a:sym typeface="Calibri"/>
              </a:rPr>
              <a:t>Adjustment for used supplies</a:t>
            </a:r>
            <a:endParaRPr sz="2700">
              <a:latin typeface="Calibri"/>
              <a:ea typeface="Calibri"/>
              <a:cs typeface="Calibri"/>
              <a:sym typeface="Calibri"/>
            </a:endParaRPr>
          </a:p>
        </p:txBody>
      </p:sp>
      <p:sp>
        <p:nvSpPr>
          <p:cNvPr id="506" name="Google Shape;506;p46"/>
          <p:cNvSpPr txBox="1"/>
          <p:nvPr>
            <p:ph idx="1" type="body"/>
          </p:nvPr>
        </p:nvSpPr>
        <p:spPr>
          <a:xfrm>
            <a:off x="263235" y="1672382"/>
            <a:ext cx="8534400" cy="70427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The ledger of Hammond Inc., on March 31, 2022, includes these selected accounts before adjusting entries are prepared.</a:t>
            </a:r>
            <a:endParaRPr sz="2000">
              <a:latin typeface="Calibri"/>
              <a:ea typeface="Calibri"/>
              <a:cs typeface="Calibri"/>
              <a:sym typeface="Calibri"/>
            </a:endParaRPr>
          </a:p>
        </p:txBody>
      </p:sp>
      <p:graphicFrame>
        <p:nvGraphicFramePr>
          <p:cNvPr id="507" name="Google Shape;507;p46"/>
          <p:cNvGraphicFramePr/>
          <p:nvPr/>
        </p:nvGraphicFramePr>
        <p:xfrm>
          <a:off x="308846" y="2434161"/>
          <a:ext cx="3000000" cy="3000000"/>
        </p:xfrm>
        <a:graphic>
          <a:graphicData uri="http://schemas.openxmlformats.org/drawingml/2006/table">
            <a:tbl>
              <a:tblPr bandRow="1" firstRow="1">
                <a:noFill/>
                <a:tableStyleId>{19EB8050-B647-453C-915B-0DF1592F0031}</a:tableStyleId>
              </a:tblPr>
              <a:tblGrid>
                <a:gridCol w="6238000"/>
                <a:gridCol w="1146175"/>
                <a:gridCol w="1146175"/>
              </a:tblGrid>
              <a:tr h="228600">
                <a:tc>
                  <a:txBody>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a:latin typeface="Calibri"/>
                          <a:ea typeface="Calibri"/>
                          <a:cs typeface="Calibri"/>
                          <a:sym typeface="Calibri"/>
                        </a:rPr>
                        <a:t>Debit </a:t>
                      </a:r>
                      <a:endParaRPr b="1"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US" sz="1400">
                          <a:latin typeface="Calibri"/>
                          <a:ea typeface="Calibri"/>
                          <a:cs typeface="Calibri"/>
                          <a:sym typeface="Calibri"/>
                        </a:rPr>
                        <a:t>Credit</a:t>
                      </a:r>
                      <a:endParaRPr b="1" sz="1400">
                        <a:solidFill>
                          <a:schemeClr val="dk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177800">
                <a:tc>
                  <a:txBody>
                    <a:bodyPr/>
                    <a:lstStyle/>
                    <a:p>
                      <a:pPr indent="0" lvl="0" marL="0" marR="0" rtl="0" algn="l">
                        <a:spcBef>
                          <a:spcPts val="0"/>
                        </a:spcBef>
                        <a:spcAft>
                          <a:spcPts val="0"/>
                        </a:spcAft>
                        <a:buNone/>
                      </a:pPr>
                      <a:r>
                        <a:rPr lang="en-US" sz="1400">
                          <a:latin typeface="Calibri"/>
                          <a:ea typeface="Calibri"/>
                          <a:cs typeface="Calibri"/>
                          <a:sym typeface="Calibri"/>
                        </a:rPr>
                        <a:t>Prepaid Insurance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$ 3,600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800">
                <a:tc>
                  <a:txBody>
                    <a:bodyPr/>
                    <a:lstStyle/>
                    <a:p>
                      <a:pPr indent="0" lvl="0" marL="0" marR="0" rtl="0" algn="l">
                        <a:spcBef>
                          <a:spcPts val="0"/>
                        </a:spcBef>
                        <a:spcAft>
                          <a:spcPts val="0"/>
                        </a:spcAft>
                        <a:buNone/>
                      </a:pPr>
                      <a:r>
                        <a:rPr lang="en-US" sz="1400">
                          <a:latin typeface="Calibri"/>
                          <a:ea typeface="Calibri"/>
                          <a:cs typeface="Calibri"/>
                          <a:sym typeface="Calibri"/>
                        </a:rPr>
                        <a:t>Supplies</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2,800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400">
                          <a:latin typeface="Calibri"/>
                          <a:ea typeface="Calibri"/>
                          <a:cs typeface="Calibri"/>
                          <a:sym typeface="Calibri"/>
                        </a:rPr>
                        <a:t>Accumulated Depreciation—Equipment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a:latin typeface="Calibri"/>
                          <a:ea typeface="Calibri"/>
                          <a:cs typeface="Calibri"/>
                          <a:sym typeface="Calibri"/>
                        </a:rPr>
                        <a:t>Unearned Service Revenue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9,200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08" name="Google Shape;508;p46"/>
          <p:cNvSpPr txBox="1"/>
          <p:nvPr>
            <p:ph idx="1" type="body"/>
          </p:nvPr>
        </p:nvSpPr>
        <p:spPr>
          <a:xfrm>
            <a:off x="277078" y="4421188"/>
            <a:ext cx="8562122" cy="170252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Prepare the adjusting entries for the month of March.</a:t>
            </a:r>
            <a:endParaRPr/>
          </a:p>
          <a:p>
            <a:pPr indent="-457200" lvl="0" marL="457200" marR="0" rtl="0" algn="l">
              <a:lnSpc>
                <a:spcPct val="90000"/>
              </a:lnSpc>
              <a:spcBef>
                <a:spcPts val="1000"/>
              </a:spcBef>
              <a:spcAft>
                <a:spcPts val="0"/>
              </a:spcAft>
              <a:buClr>
                <a:srgbClr val="911B21"/>
              </a:buClr>
              <a:buSzPts val="2000"/>
              <a:buFont typeface="Arial"/>
              <a:buAutoNum type="arabicPeriod" startAt="2"/>
            </a:pPr>
            <a:r>
              <a:rPr b="0" i="0" lang="en-US" sz="2000" u="none" cap="none" strike="noStrike">
                <a:solidFill>
                  <a:schemeClr val="dk1"/>
                </a:solidFill>
                <a:latin typeface="Calibri"/>
                <a:ea typeface="Calibri"/>
                <a:cs typeface="Calibri"/>
                <a:sym typeface="Calibri"/>
              </a:rPr>
              <a:t>Supplies on hand total $800.</a:t>
            </a:r>
            <a:endParaRPr/>
          </a:p>
          <a:p>
            <a:pPr indent="747713"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Supplies Expense ($2,800 −	$800)    	2,000</a:t>
            </a:r>
            <a:endParaRPr/>
          </a:p>
          <a:p>
            <a:pPr indent="114300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Supplies	               	                                2,000</a:t>
            </a:r>
            <a:endParaRPr b="0" i="0" sz="2000" u="none" cap="none" strike="noStrike">
              <a:solidFill>
                <a:schemeClr val="dk1"/>
              </a:solidFill>
              <a:latin typeface="Calibri"/>
              <a:ea typeface="Calibri"/>
              <a:cs typeface="Calibri"/>
              <a:sym typeface="Calibri"/>
            </a:endParaRPr>
          </a:p>
        </p:txBody>
      </p:sp>
      <p:sp>
        <p:nvSpPr>
          <p:cNvPr id="509" name="Google Shape;509;p46"/>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2: Adjusting Entries for Deferrals</a:t>
            </a:r>
            <a:br>
              <a:rPr lang="en-US" sz="4400">
                <a:latin typeface="Calibri"/>
                <a:ea typeface="Calibri"/>
                <a:cs typeface="Calibri"/>
                <a:sym typeface="Calibri"/>
              </a:rPr>
            </a:br>
            <a:r>
              <a:rPr lang="en-US" sz="3100">
                <a:latin typeface="Calibri"/>
                <a:ea typeface="Calibri"/>
                <a:cs typeface="Calibri"/>
                <a:sym typeface="Calibri"/>
              </a:rPr>
              <a:t>Adjustment for depreciation</a:t>
            </a:r>
            <a:endParaRPr sz="3100">
              <a:latin typeface="Calibri"/>
              <a:ea typeface="Calibri"/>
              <a:cs typeface="Calibri"/>
              <a:sym typeface="Calibri"/>
            </a:endParaRPr>
          </a:p>
        </p:txBody>
      </p:sp>
      <p:sp>
        <p:nvSpPr>
          <p:cNvPr id="515" name="Google Shape;515;p47"/>
          <p:cNvSpPr txBox="1"/>
          <p:nvPr>
            <p:ph idx="1" type="body"/>
          </p:nvPr>
        </p:nvSpPr>
        <p:spPr>
          <a:xfrm>
            <a:off x="304800" y="1671442"/>
            <a:ext cx="8382000" cy="70378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The ledger of Hammond Inc., on March 31, 2022, includes these selected accounts before adjusting entries are prepared.</a:t>
            </a:r>
            <a:endParaRPr sz="2000">
              <a:latin typeface="Calibri"/>
              <a:ea typeface="Calibri"/>
              <a:cs typeface="Calibri"/>
              <a:sym typeface="Calibri"/>
            </a:endParaRPr>
          </a:p>
        </p:txBody>
      </p:sp>
      <p:graphicFrame>
        <p:nvGraphicFramePr>
          <p:cNvPr id="516" name="Google Shape;516;p47"/>
          <p:cNvGraphicFramePr/>
          <p:nvPr/>
        </p:nvGraphicFramePr>
        <p:xfrm>
          <a:off x="331411" y="2421358"/>
          <a:ext cx="3000000" cy="3000000"/>
        </p:xfrm>
        <a:graphic>
          <a:graphicData uri="http://schemas.openxmlformats.org/drawingml/2006/table">
            <a:tbl>
              <a:tblPr bandRow="1" firstRow="1">
                <a:noFill/>
                <a:tableStyleId>{19EB8050-B647-453C-915B-0DF1592F0031}</a:tableStyleId>
              </a:tblPr>
              <a:tblGrid>
                <a:gridCol w="6238000"/>
                <a:gridCol w="1146175"/>
                <a:gridCol w="1146175"/>
              </a:tblGrid>
              <a:tr h="228600">
                <a:tc>
                  <a:txBody>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a:latin typeface="Calibri"/>
                          <a:ea typeface="Calibri"/>
                          <a:cs typeface="Calibri"/>
                          <a:sym typeface="Calibri"/>
                        </a:rPr>
                        <a:t>Debit </a:t>
                      </a:r>
                      <a:endParaRPr b="1"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US" sz="1400">
                          <a:latin typeface="Calibri"/>
                          <a:ea typeface="Calibri"/>
                          <a:cs typeface="Calibri"/>
                          <a:sym typeface="Calibri"/>
                        </a:rPr>
                        <a:t>Credit</a:t>
                      </a:r>
                      <a:endParaRPr b="1" sz="1400">
                        <a:solidFill>
                          <a:schemeClr val="dk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Prepaid Insurance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$ 3,600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800">
                <a:tc>
                  <a:txBody>
                    <a:bodyPr/>
                    <a:lstStyle/>
                    <a:p>
                      <a:pPr indent="0" lvl="0" marL="0" marR="0" rtl="0" algn="l">
                        <a:spcBef>
                          <a:spcPts val="0"/>
                        </a:spcBef>
                        <a:spcAft>
                          <a:spcPts val="0"/>
                        </a:spcAft>
                        <a:buNone/>
                      </a:pPr>
                      <a:r>
                        <a:rPr lang="en-US" sz="1400">
                          <a:latin typeface="Calibri"/>
                          <a:ea typeface="Calibri"/>
                          <a:cs typeface="Calibri"/>
                          <a:sym typeface="Calibri"/>
                        </a:rPr>
                        <a:t>Supplies</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2,800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400">
                          <a:latin typeface="Calibri"/>
                          <a:ea typeface="Calibri"/>
                          <a:cs typeface="Calibri"/>
                          <a:sym typeface="Calibri"/>
                        </a:rPr>
                        <a:t>Accumulated Depreciation—Equipment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a:latin typeface="Calibri"/>
                          <a:ea typeface="Calibri"/>
                          <a:cs typeface="Calibri"/>
                          <a:sym typeface="Calibri"/>
                        </a:rPr>
                        <a:t>Unearned Service Revenue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9,200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17" name="Google Shape;517;p47"/>
          <p:cNvSpPr txBox="1"/>
          <p:nvPr>
            <p:ph idx="1" type="body"/>
          </p:nvPr>
        </p:nvSpPr>
        <p:spPr>
          <a:xfrm>
            <a:off x="304800" y="4497388"/>
            <a:ext cx="7703127" cy="173715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Prepare the adjusting entries for the month of March.</a:t>
            </a:r>
            <a:endParaRPr/>
          </a:p>
          <a:p>
            <a:pPr indent="-457200" lvl="0" marL="457200" marR="0" rtl="0" algn="l">
              <a:lnSpc>
                <a:spcPct val="90000"/>
              </a:lnSpc>
              <a:spcBef>
                <a:spcPts val="1000"/>
              </a:spcBef>
              <a:spcAft>
                <a:spcPts val="0"/>
              </a:spcAft>
              <a:buClr>
                <a:srgbClr val="911B21"/>
              </a:buClr>
              <a:buSzPts val="2000"/>
              <a:buFont typeface="Arial"/>
              <a:buAutoNum type="arabicPeriod" startAt="3"/>
            </a:pPr>
            <a:r>
              <a:rPr b="0" i="0" lang="en-US" sz="2000" u="none" cap="none" strike="noStrike">
                <a:solidFill>
                  <a:schemeClr val="dk1"/>
                </a:solidFill>
                <a:latin typeface="Calibri"/>
                <a:ea typeface="Calibri"/>
                <a:cs typeface="Calibri"/>
                <a:sym typeface="Calibri"/>
              </a:rPr>
              <a:t>The equipment depreciates $200 a month.</a:t>
            </a:r>
            <a:endParaRPr/>
          </a:p>
          <a:p>
            <a:pPr indent="45720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Depreciation Expense			       200</a:t>
            </a:r>
            <a:endParaRPr b="0" i="0" sz="2000" u="none" cap="none" strike="noStrike">
              <a:solidFill>
                <a:schemeClr val="dk1"/>
              </a:solidFill>
              <a:latin typeface="Calibri"/>
              <a:ea typeface="Calibri"/>
              <a:cs typeface="Calibri"/>
              <a:sym typeface="Calibri"/>
            </a:endParaRPr>
          </a:p>
          <a:p>
            <a:pPr indent="102870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Accumulated Depreciation—Equipment	  200</a:t>
            </a:r>
            <a:endParaRPr b="0" i="0" sz="2000" u="none" cap="none" strike="noStrike">
              <a:solidFill>
                <a:schemeClr val="dk1"/>
              </a:solidFill>
              <a:latin typeface="Calibri"/>
              <a:ea typeface="Calibri"/>
              <a:cs typeface="Calibri"/>
              <a:sym typeface="Calibri"/>
            </a:endParaRPr>
          </a:p>
        </p:txBody>
      </p:sp>
      <p:sp>
        <p:nvSpPr>
          <p:cNvPr id="518" name="Google Shape;518;p47"/>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2: Adjusting Entries for Deferrals </a:t>
            </a:r>
            <a:br>
              <a:rPr lang="en-US" sz="2700">
                <a:latin typeface="Calibri"/>
                <a:ea typeface="Calibri"/>
                <a:cs typeface="Calibri"/>
                <a:sym typeface="Calibri"/>
              </a:rPr>
            </a:br>
            <a:r>
              <a:rPr lang="en-US" sz="3100">
                <a:latin typeface="Calibri"/>
                <a:ea typeface="Calibri"/>
                <a:cs typeface="Calibri"/>
                <a:sym typeface="Calibri"/>
              </a:rPr>
              <a:t>Adjustment for unearned revenue</a:t>
            </a:r>
            <a:endParaRPr sz="3100">
              <a:latin typeface="Calibri"/>
              <a:ea typeface="Calibri"/>
              <a:cs typeface="Calibri"/>
              <a:sym typeface="Calibri"/>
            </a:endParaRPr>
          </a:p>
        </p:txBody>
      </p:sp>
      <p:sp>
        <p:nvSpPr>
          <p:cNvPr id="524" name="Google Shape;524;p48"/>
          <p:cNvSpPr txBox="1"/>
          <p:nvPr>
            <p:ph idx="1" type="body"/>
          </p:nvPr>
        </p:nvSpPr>
        <p:spPr>
          <a:xfrm>
            <a:off x="304800" y="1724024"/>
            <a:ext cx="8534400" cy="71350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The ledger of Hammond Inc., on March 31, 2022, includes these selected accounts before adjusting entries are prepared.</a:t>
            </a:r>
            <a:endParaRPr sz="2000">
              <a:latin typeface="Calibri"/>
              <a:ea typeface="Calibri"/>
              <a:cs typeface="Calibri"/>
              <a:sym typeface="Calibri"/>
            </a:endParaRPr>
          </a:p>
        </p:txBody>
      </p:sp>
      <p:graphicFrame>
        <p:nvGraphicFramePr>
          <p:cNvPr id="525" name="Google Shape;525;p48"/>
          <p:cNvGraphicFramePr/>
          <p:nvPr/>
        </p:nvGraphicFramePr>
        <p:xfrm>
          <a:off x="277078" y="2507674"/>
          <a:ext cx="3000000" cy="3000000"/>
        </p:xfrm>
        <a:graphic>
          <a:graphicData uri="http://schemas.openxmlformats.org/drawingml/2006/table">
            <a:tbl>
              <a:tblPr bandRow="1" firstRow="1">
                <a:noFill/>
                <a:tableStyleId>{19EB8050-B647-453C-915B-0DF1592F0031}</a:tableStyleId>
              </a:tblPr>
              <a:tblGrid>
                <a:gridCol w="6238000"/>
                <a:gridCol w="1146175"/>
                <a:gridCol w="1146175"/>
              </a:tblGrid>
              <a:tr h="228600">
                <a:tc>
                  <a:txBody>
                    <a:bodyPr/>
                    <a:lstStyle/>
                    <a:p>
                      <a:pPr indent="0" lvl="0" marL="0" marR="0" rtl="0" algn="l">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lang="en-US" sz="1400">
                          <a:latin typeface="Calibri"/>
                          <a:ea typeface="Calibri"/>
                          <a:cs typeface="Calibri"/>
                          <a:sym typeface="Calibri"/>
                        </a:rPr>
                        <a:t>Debit </a:t>
                      </a:r>
                      <a:endParaRPr b="1"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400"/>
                        <a:buFont typeface="Calibri"/>
                        <a:buNone/>
                      </a:pPr>
                      <a:r>
                        <a:rPr b="1" lang="en-US" sz="1400">
                          <a:latin typeface="Calibri"/>
                          <a:ea typeface="Calibri"/>
                          <a:cs typeface="Calibri"/>
                          <a:sym typeface="Calibri"/>
                        </a:rPr>
                        <a:t>Credit</a:t>
                      </a:r>
                      <a:endParaRPr b="1" sz="1400">
                        <a:solidFill>
                          <a:schemeClr val="dk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Prepaid Insurance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$ 3,600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04800">
                <a:tc>
                  <a:txBody>
                    <a:bodyPr/>
                    <a:lstStyle/>
                    <a:p>
                      <a:pPr indent="0" lvl="0" marL="0" marR="0" rtl="0" algn="l">
                        <a:spcBef>
                          <a:spcPts val="0"/>
                        </a:spcBef>
                        <a:spcAft>
                          <a:spcPts val="0"/>
                        </a:spcAft>
                        <a:buNone/>
                      </a:pPr>
                      <a:r>
                        <a:rPr lang="en-US" sz="1400">
                          <a:latin typeface="Calibri"/>
                          <a:ea typeface="Calibri"/>
                          <a:cs typeface="Calibri"/>
                          <a:sym typeface="Calibri"/>
                        </a:rPr>
                        <a:t>Supplies</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2,800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14950">
                <a:tc>
                  <a:txBody>
                    <a:bodyPr/>
                    <a:lstStyle/>
                    <a:p>
                      <a:pPr indent="0" lvl="0" marL="0" marR="0" rtl="0" algn="l">
                        <a:spcBef>
                          <a:spcPts val="0"/>
                        </a:spcBef>
                        <a:spcAft>
                          <a:spcPts val="0"/>
                        </a:spcAft>
                        <a:buNone/>
                      </a:pPr>
                      <a:r>
                        <a:rPr lang="en-US" sz="1400">
                          <a:latin typeface="Calibri"/>
                          <a:ea typeface="Calibri"/>
                          <a:cs typeface="Calibri"/>
                          <a:sym typeface="Calibri"/>
                        </a:rPr>
                        <a:t>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25,000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chemeClr val="dk1"/>
                        </a:buClr>
                        <a:buSzPts val="1400"/>
                        <a:buFont typeface="Times New Roman"/>
                        <a:buNone/>
                      </a:pPr>
                      <a:r>
                        <a:t/>
                      </a:r>
                      <a:endParaRPr b="0" i="0" sz="1400" u="none" cap="none" strike="noStrike">
                        <a:solidFill>
                          <a:srgbClr val="FFFFFF"/>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28600">
                <a:tc>
                  <a:txBody>
                    <a:bodyPr/>
                    <a:lstStyle/>
                    <a:p>
                      <a:pPr indent="0" lvl="0" marL="0" marR="0" rtl="0" algn="l">
                        <a:spcBef>
                          <a:spcPts val="0"/>
                        </a:spcBef>
                        <a:spcAft>
                          <a:spcPts val="0"/>
                        </a:spcAft>
                        <a:buNone/>
                      </a:pPr>
                      <a:r>
                        <a:rPr lang="en-US" sz="1400">
                          <a:latin typeface="Calibri"/>
                          <a:ea typeface="Calibri"/>
                          <a:cs typeface="Calibri"/>
                          <a:sym typeface="Calibri"/>
                        </a:rPr>
                        <a:t>Accumulated Depreciation—Equipment</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solidFill>
                          <a:schemeClr val="lt1"/>
                        </a:solidFill>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$5,000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0850">
                <a:tc>
                  <a:txBody>
                    <a:bodyPr/>
                    <a:lstStyle/>
                    <a:p>
                      <a:pPr indent="0" lvl="0" marL="0" marR="0" rtl="0" algn="l">
                        <a:spcBef>
                          <a:spcPts val="0"/>
                        </a:spcBef>
                        <a:spcAft>
                          <a:spcPts val="0"/>
                        </a:spcAft>
                        <a:buNone/>
                      </a:pPr>
                      <a:r>
                        <a:rPr lang="en-US" sz="1400">
                          <a:latin typeface="Calibri"/>
                          <a:ea typeface="Calibri"/>
                          <a:cs typeface="Calibri"/>
                          <a:sym typeface="Calibri"/>
                        </a:rPr>
                        <a:t>Unearned Service Revenue</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lang="en-US" sz="1400">
                          <a:latin typeface="Calibri"/>
                          <a:ea typeface="Calibri"/>
                          <a:cs typeface="Calibri"/>
                          <a:sym typeface="Calibri"/>
                        </a:rPr>
                        <a:t>9,200</a:t>
                      </a:r>
                      <a:endParaRPr sz="1400">
                        <a:latin typeface="Calibri"/>
                        <a:ea typeface="Calibri"/>
                        <a:cs typeface="Calibri"/>
                        <a:sym typeface="Calibri"/>
                      </a:endParaRPr>
                    </a:p>
                  </a:txBody>
                  <a:tcPr marT="45725" marB="45725" marR="125050" marL="1250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526" name="Google Shape;526;p48"/>
          <p:cNvSpPr txBox="1"/>
          <p:nvPr>
            <p:ph idx="1" type="body"/>
          </p:nvPr>
        </p:nvSpPr>
        <p:spPr>
          <a:xfrm>
            <a:off x="304799" y="4603404"/>
            <a:ext cx="8645237" cy="154801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Prepare the adjusting entries for the month of March.</a:t>
            </a:r>
            <a:endParaRPr/>
          </a:p>
          <a:p>
            <a:pPr indent="-342900" lvl="0" marL="342900" marR="0" rtl="0" algn="l">
              <a:lnSpc>
                <a:spcPct val="90000"/>
              </a:lnSpc>
              <a:spcBef>
                <a:spcPts val="1000"/>
              </a:spcBef>
              <a:spcAft>
                <a:spcPts val="0"/>
              </a:spcAft>
              <a:buClr>
                <a:srgbClr val="911B21"/>
              </a:buClr>
              <a:buSzPts val="1800"/>
              <a:buFont typeface="Arial"/>
              <a:buAutoNum type="arabicPeriod" startAt="4"/>
            </a:pPr>
            <a:r>
              <a:rPr b="0" i="0" lang="en-US" sz="1800" u="none" cap="none" strike="noStrike">
                <a:solidFill>
                  <a:schemeClr val="dk1"/>
                </a:solidFill>
                <a:latin typeface="Calibri"/>
                <a:ea typeface="Calibri"/>
                <a:cs typeface="Calibri"/>
                <a:sym typeface="Calibri"/>
              </a:rPr>
              <a:t>During March, services were performed for $4,000 of the unearned service revenue.</a:t>
            </a:r>
            <a:endParaRPr/>
          </a:p>
          <a:p>
            <a:pPr indent="914400" lvl="0" marL="0" marR="0" rtl="0" algn="l">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Unearned Service Revenue	4,000</a:t>
            </a:r>
            <a:endParaRPr/>
          </a:p>
          <a:p>
            <a:pPr indent="1371600" lvl="0" marL="0" marR="0" rtl="0" algn="l">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Service Revenue     	            4,000</a:t>
            </a:r>
            <a:endParaRPr/>
          </a:p>
        </p:txBody>
      </p:sp>
      <p:sp>
        <p:nvSpPr>
          <p:cNvPr id="527" name="Google Shape;527;p48"/>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9"/>
          <p:cNvSpPr txBox="1"/>
          <p:nvPr>
            <p:ph type="title"/>
          </p:nvPr>
        </p:nvSpPr>
        <p:spPr>
          <a:xfrm>
            <a:off x="0" y="457200"/>
            <a:ext cx="9144000" cy="981075"/>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3200"/>
              <a:buFont typeface="Calibri"/>
              <a:buNone/>
            </a:pPr>
            <a:r>
              <a:rPr lang="en-US" sz="3200">
                <a:solidFill>
                  <a:srgbClr val="911621"/>
                </a:solidFill>
                <a:latin typeface="Calibri"/>
                <a:ea typeface="Calibri"/>
                <a:cs typeface="Calibri"/>
                <a:sym typeface="Calibri"/>
              </a:rPr>
              <a:t>LEARNING OBJECTIVE 3</a:t>
            </a:r>
            <a:br>
              <a:rPr lang="en-US" sz="3200">
                <a:solidFill>
                  <a:srgbClr val="911621"/>
                </a:solidFill>
                <a:latin typeface="Calibri"/>
                <a:ea typeface="Calibri"/>
                <a:cs typeface="Calibri"/>
                <a:sym typeface="Calibri"/>
              </a:rPr>
            </a:br>
            <a:r>
              <a:rPr lang="en-US" sz="3200">
                <a:solidFill>
                  <a:schemeClr val="dk1"/>
                </a:solidFill>
                <a:latin typeface="Calibri"/>
                <a:ea typeface="Calibri"/>
                <a:cs typeface="Calibri"/>
                <a:sym typeface="Calibri"/>
              </a:rPr>
              <a:t>Prepare Adjusting Entries for Accruals</a:t>
            </a:r>
            <a:endParaRPr sz="3200">
              <a:solidFill>
                <a:schemeClr val="dk1"/>
              </a:solidFill>
              <a:latin typeface="Calibri"/>
              <a:ea typeface="Calibri"/>
              <a:cs typeface="Calibri"/>
              <a:sym typeface="Calibri"/>
            </a:endParaRPr>
          </a:p>
        </p:txBody>
      </p:sp>
      <p:sp>
        <p:nvSpPr>
          <p:cNvPr id="533" name="Google Shape;533;p49"/>
          <p:cNvSpPr txBox="1"/>
          <p:nvPr>
            <p:ph idx="1" type="body"/>
          </p:nvPr>
        </p:nvSpPr>
        <p:spPr>
          <a:xfrm>
            <a:off x="277077" y="1676399"/>
            <a:ext cx="8562123" cy="2854037"/>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2080"/>
              <a:buFont typeface="Arial"/>
              <a:buNone/>
            </a:pPr>
            <a:r>
              <a:rPr b="0" i="0" lang="en-US" sz="2600" u="none" cap="none" strike="noStrike">
                <a:solidFill>
                  <a:schemeClr val="dk1"/>
                </a:solidFill>
                <a:latin typeface="Calibri"/>
                <a:ea typeface="Calibri"/>
                <a:cs typeface="Calibri"/>
                <a:sym typeface="Calibri"/>
              </a:rPr>
              <a:t>Accruals are made to record</a:t>
            </a:r>
            <a:endParaRPr/>
          </a:p>
          <a:p>
            <a:pPr indent="-342900" lvl="1" marL="342900" marR="0" rtl="0" algn="l">
              <a:lnSpc>
                <a:spcPct val="90000"/>
              </a:lnSpc>
              <a:spcBef>
                <a:spcPts val="1000"/>
              </a:spcBef>
              <a:spcAft>
                <a:spcPts val="0"/>
              </a:spcAft>
              <a:buClr>
                <a:srgbClr val="800000"/>
              </a:buClr>
              <a:buSzPts val="2600"/>
              <a:buFont typeface="Arial"/>
              <a:buChar char="•"/>
            </a:pPr>
            <a:r>
              <a:rPr b="0" i="0" lang="en-US" sz="2600" u="none" cap="none" strike="noStrike">
                <a:solidFill>
                  <a:schemeClr val="dk1"/>
                </a:solidFill>
                <a:latin typeface="Calibri"/>
                <a:ea typeface="Calibri"/>
                <a:cs typeface="Calibri"/>
                <a:sym typeface="Calibri"/>
              </a:rPr>
              <a:t>Revenues for services performed but not yet recorded at the statement date (</a:t>
            </a:r>
            <a:r>
              <a:rPr b="1" i="0" lang="en-US" sz="2600" u="none" cap="none" strike="noStrike">
                <a:solidFill>
                  <a:schemeClr val="dk1"/>
                </a:solidFill>
                <a:latin typeface="Calibri"/>
                <a:ea typeface="Calibri"/>
                <a:cs typeface="Calibri"/>
                <a:sym typeface="Calibri"/>
              </a:rPr>
              <a:t>accrued revenues</a:t>
            </a:r>
            <a:r>
              <a:rPr b="0" i="0" lang="en-US" sz="2600" u="none" cap="none" strike="noStrike">
                <a:solidFill>
                  <a:schemeClr val="dk1"/>
                </a:solidFill>
                <a:latin typeface="Calibri"/>
                <a:ea typeface="Calibri"/>
                <a:cs typeface="Calibri"/>
                <a:sym typeface="Calibri"/>
              </a:rPr>
              <a:t>).</a:t>
            </a:r>
            <a:endParaRPr/>
          </a:p>
          <a:p>
            <a:pPr indent="1939925" lvl="1" marL="0" marR="0" rtl="0" algn="l">
              <a:lnSpc>
                <a:spcPct val="90000"/>
              </a:lnSpc>
              <a:spcBef>
                <a:spcPts val="1000"/>
              </a:spcBef>
              <a:spcAft>
                <a:spcPts val="0"/>
              </a:spcAft>
              <a:buClr>
                <a:srgbClr val="800000"/>
              </a:buClr>
              <a:buSzPts val="2600"/>
              <a:buFont typeface="Arial"/>
              <a:buNone/>
            </a:pPr>
            <a:r>
              <a:rPr b="0" i="0" lang="en-US" sz="2600" u="none" cap="none" strike="noStrike">
                <a:solidFill>
                  <a:schemeClr val="dk1"/>
                </a:solidFill>
                <a:latin typeface="Calibri"/>
                <a:ea typeface="Calibri"/>
                <a:cs typeface="Calibri"/>
                <a:sym typeface="Calibri"/>
              </a:rPr>
              <a:t>OR</a:t>
            </a:r>
            <a:endParaRPr/>
          </a:p>
          <a:p>
            <a:pPr indent="-342900" lvl="1" marL="342900" marR="0" rtl="0" algn="l">
              <a:lnSpc>
                <a:spcPct val="90000"/>
              </a:lnSpc>
              <a:spcBef>
                <a:spcPts val="1000"/>
              </a:spcBef>
              <a:spcAft>
                <a:spcPts val="0"/>
              </a:spcAft>
              <a:buClr>
                <a:srgbClr val="800000"/>
              </a:buClr>
              <a:buSzPts val="2600"/>
              <a:buFont typeface="Arial"/>
              <a:buChar char="•"/>
            </a:pPr>
            <a:r>
              <a:rPr b="0" i="0" lang="en-US" sz="2600" u="none" cap="none" strike="noStrike">
                <a:solidFill>
                  <a:schemeClr val="dk1"/>
                </a:solidFill>
                <a:latin typeface="Calibri"/>
                <a:ea typeface="Calibri"/>
                <a:cs typeface="Calibri"/>
                <a:sym typeface="Calibri"/>
              </a:rPr>
              <a:t>Expenses incurred but not yet paid or recorded at the statement date (</a:t>
            </a:r>
            <a:r>
              <a:rPr b="1" i="0" lang="en-US" sz="2600" u="none" cap="none" strike="noStrike">
                <a:solidFill>
                  <a:schemeClr val="dk1"/>
                </a:solidFill>
                <a:latin typeface="Calibri"/>
                <a:ea typeface="Calibri"/>
                <a:cs typeface="Calibri"/>
                <a:sym typeface="Calibri"/>
              </a:rPr>
              <a:t>accrued expenses</a:t>
            </a:r>
            <a:r>
              <a:rPr b="0" i="0" lang="en-US" sz="2600" u="none" cap="none" strike="noStrike">
                <a:solidFill>
                  <a:schemeClr val="dk1"/>
                </a:solidFill>
                <a:latin typeface="Calibri"/>
                <a:ea typeface="Calibri"/>
                <a:cs typeface="Calibri"/>
                <a:sym typeface="Calibri"/>
              </a:rPr>
              <a:t>).</a:t>
            </a:r>
            <a:endParaRPr b="0" i="0" sz="2600" u="none" cap="none" strike="noStrike">
              <a:solidFill>
                <a:schemeClr val="dk1"/>
              </a:solidFill>
              <a:latin typeface="Calibri"/>
              <a:ea typeface="Calibri"/>
              <a:cs typeface="Calibri"/>
              <a:sym typeface="Calibri"/>
            </a:endParaRPr>
          </a:p>
        </p:txBody>
      </p:sp>
      <p:pic>
        <p:nvPicPr>
          <p:cNvPr descr="A diagram illustrates the nine steps in the accounting cycle. The steps are:&#10;1. Analyze, 2. journalize, 3. post, 4. trial balance, 5. journalize and post adjusting entries: deferrals or accruals, 6. adjusted trial balance, 7. financial statements, 8. closing entries, and 9. post-closing trial balance. Step 5, journalize and post adjusting entries, deferrals or accruals, is highlighted.&#10;" id="534" name="Google Shape;534;p49"/>
          <p:cNvPicPr preferRelativeResize="0"/>
          <p:nvPr>
            <p:ph idx="1" type="body"/>
          </p:nvPr>
        </p:nvPicPr>
        <p:blipFill rotWithShape="1">
          <a:blip r:embed="rId3">
            <a:alphaModFix/>
          </a:blip>
          <a:srcRect b="0" l="0" r="0" t="0"/>
          <a:stretch/>
        </p:blipFill>
        <p:spPr>
          <a:xfrm>
            <a:off x="290939" y="4863642"/>
            <a:ext cx="8534400" cy="850662"/>
          </a:xfrm>
          <a:prstGeom prst="rect">
            <a:avLst/>
          </a:prstGeom>
          <a:noFill/>
          <a:ln>
            <a:noFill/>
          </a:ln>
        </p:spPr>
      </p:pic>
      <p:sp>
        <p:nvSpPr>
          <p:cNvPr id="535" name="Google Shape;535;p49"/>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Fiscal and Calendar Years</a:t>
            </a:r>
            <a:endParaRPr>
              <a:latin typeface="Calibri"/>
              <a:ea typeface="Calibri"/>
              <a:cs typeface="Calibri"/>
              <a:sym typeface="Calibri"/>
            </a:endParaRPr>
          </a:p>
        </p:txBody>
      </p:sp>
      <p:sp>
        <p:nvSpPr>
          <p:cNvPr id="184" name="Google Shape;184;p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rmAutofit/>
          </a:bodyPr>
          <a:lstStyle/>
          <a:p>
            <a:pPr indent="-406405" lvl="0" marL="406405" rtl="0" algn="l">
              <a:lnSpc>
                <a:spcPct val="100000"/>
              </a:lnSpc>
              <a:spcBef>
                <a:spcPts val="0"/>
              </a:spcBef>
              <a:spcAft>
                <a:spcPts val="0"/>
              </a:spcAft>
              <a:buClr>
                <a:srgbClr val="911B21"/>
              </a:buClr>
              <a:buSzPts val="2600"/>
              <a:buChar char="•"/>
            </a:pPr>
            <a:r>
              <a:rPr lang="en-US" sz="2600">
                <a:latin typeface="Calibri"/>
                <a:ea typeface="Calibri"/>
                <a:cs typeface="Calibri"/>
                <a:sym typeface="Calibri"/>
              </a:rPr>
              <a:t>Monthly and quarterly time periods are called </a:t>
            </a:r>
            <a:r>
              <a:rPr b="1" lang="en-US" sz="2600">
                <a:latin typeface="Calibri"/>
                <a:ea typeface="Calibri"/>
                <a:cs typeface="Calibri"/>
                <a:sym typeface="Calibri"/>
              </a:rPr>
              <a:t>interim periods.</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Most large companies must prepare both quarterly and annual financial statements.</a:t>
            </a:r>
            <a:endParaRPr sz="2600">
              <a:latin typeface="Calibri"/>
              <a:ea typeface="Calibri"/>
              <a:cs typeface="Calibri"/>
              <a:sym typeface="Calibri"/>
            </a:endParaRPr>
          </a:p>
          <a:p>
            <a:pPr indent="-406405" lvl="0" marL="406405" rtl="0" algn="l">
              <a:lnSpc>
                <a:spcPct val="100000"/>
              </a:lnSpc>
              <a:spcBef>
                <a:spcPts val="624"/>
              </a:spcBef>
              <a:spcAft>
                <a:spcPts val="0"/>
              </a:spcAft>
              <a:buClr>
                <a:srgbClr val="911B21"/>
              </a:buClr>
              <a:buSzPts val="2600"/>
              <a:buChar char="•"/>
            </a:pPr>
            <a:r>
              <a:rPr b="1" lang="en-US" sz="2600">
                <a:latin typeface="Calibri"/>
                <a:ea typeface="Calibri"/>
                <a:cs typeface="Calibri"/>
                <a:sym typeface="Calibri"/>
              </a:rPr>
              <a:t>Fiscal Year</a:t>
            </a:r>
            <a:r>
              <a:rPr lang="en-US" sz="2600">
                <a:latin typeface="Calibri"/>
                <a:ea typeface="Calibri"/>
                <a:cs typeface="Calibri"/>
                <a:sym typeface="Calibri"/>
              </a:rPr>
              <a:t> = Accounting time period that is one year in length.</a:t>
            </a:r>
            <a:endParaRPr sz="2600">
              <a:latin typeface="Calibri"/>
              <a:ea typeface="Calibri"/>
              <a:cs typeface="Calibri"/>
              <a:sym typeface="Calibri"/>
            </a:endParaRPr>
          </a:p>
          <a:p>
            <a:pPr indent="-406405" lvl="0" marL="406405" rtl="0" algn="l">
              <a:lnSpc>
                <a:spcPct val="100000"/>
              </a:lnSpc>
              <a:spcBef>
                <a:spcPts val="624"/>
              </a:spcBef>
              <a:spcAft>
                <a:spcPts val="0"/>
              </a:spcAft>
              <a:buClr>
                <a:srgbClr val="911B21"/>
              </a:buClr>
              <a:buSzPts val="2600"/>
              <a:buChar char="•"/>
            </a:pPr>
            <a:r>
              <a:rPr b="1" lang="en-US" sz="2600">
                <a:latin typeface="Calibri"/>
                <a:ea typeface="Calibri"/>
                <a:cs typeface="Calibri"/>
                <a:sym typeface="Calibri"/>
              </a:rPr>
              <a:t>Calendar Year</a:t>
            </a:r>
            <a:r>
              <a:rPr lang="en-US" sz="2600">
                <a:latin typeface="Calibri"/>
                <a:ea typeface="Calibri"/>
                <a:cs typeface="Calibri"/>
                <a:sym typeface="Calibri"/>
              </a:rPr>
              <a:t> = January 1 to December 31.</a:t>
            </a:r>
            <a:endParaRPr sz="2600">
              <a:latin typeface="Calibri"/>
              <a:ea typeface="Calibri"/>
              <a:cs typeface="Calibri"/>
              <a:sym typeface="Calibri"/>
            </a:endParaRPr>
          </a:p>
        </p:txBody>
      </p:sp>
      <p:sp>
        <p:nvSpPr>
          <p:cNvPr id="185" name="Google Shape;185;p5"/>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Accrued Revenues </a:t>
            </a:r>
            <a:endParaRPr>
              <a:latin typeface="Calibri"/>
              <a:ea typeface="Calibri"/>
              <a:cs typeface="Calibri"/>
              <a:sym typeface="Calibri"/>
            </a:endParaRPr>
          </a:p>
        </p:txBody>
      </p:sp>
      <p:sp>
        <p:nvSpPr>
          <p:cNvPr id="541" name="Google Shape;541;p50"/>
          <p:cNvSpPr txBox="1"/>
          <p:nvPr>
            <p:ph idx="1" type="body"/>
          </p:nvPr>
        </p:nvSpPr>
        <p:spPr>
          <a:xfrm>
            <a:off x="304800" y="1726659"/>
            <a:ext cx="8534400" cy="85911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latin typeface="Calibri"/>
                <a:ea typeface="Calibri"/>
                <a:cs typeface="Calibri"/>
                <a:sym typeface="Calibri"/>
              </a:rPr>
              <a:t>Revenues for services performed but not yet received in cash or recorded.</a:t>
            </a:r>
            <a:endParaRPr sz="2800">
              <a:latin typeface="Calibri"/>
              <a:ea typeface="Calibri"/>
              <a:cs typeface="Calibri"/>
              <a:sym typeface="Calibri"/>
            </a:endParaRPr>
          </a:p>
        </p:txBody>
      </p:sp>
      <p:graphicFrame>
        <p:nvGraphicFramePr>
          <p:cNvPr id="542" name="Google Shape;542;p50"/>
          <p:cNvGraphicFramePr/>
          <p:nvPr/>
        </p:nvGraphicFramePr>
        <p:xfrm>
          <a:off x="460374" y="2743200"/>
          <a:ext cx="3000000" cy="3000000"/>
        </p:xfrm>
        <a:graphic>
          <a:graphicData uri="http://schemas.openxmlformats.org/drawingml/2006/table">
            <a:tbl>
              <a:tblPr bandRow="1" firstRow="1">
                <a:noFill/>
                <a:tableStyleId>{F441F11C-0665-4DB9-BA80-3A2ED20CC256}</a:tableStyleId>
              </a:tblPr>
              <a:tblGrid>
                <a:gridCol w="2843750"/>
                <a:gridCol w="2843750"/>
                <a:gridCol w="2843750"/>
              </a:tblGrid>
              <a:tr h="370850">
                <a:tc>
                  <a:txBody>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Service</a:t>
                      </a:r>
                      <a:r>
                        <a:rPr lang="en-US" sz="2400">
                          <a:solidFill>
                            <a:schemeClr val="lt1"/>
                          </a:solidFill>
                          <a:latin typeface="Calibri"/>
                          <a:ea typeface="Calibri"/>
                          <a:cs typeface="Calibri"/>
                          <a:sym typeface="Calibri"/>
                        </a:rPr>
                        <a:t> Performed</a:t>
                      </a:r>
                      <a:endParaRPr sz="2400">
                        <a:solidFill>
                          <a:schemeClr val="lt1"/>
                        </a:solidFill>
                        <a:latin typeface="Calibri"/>
                        <a:ea typeface="Calibri"/>
                        <a:cs typeface="Calibri"/>
                        <a:sym typeface="Calibri"/>
                      </a:endParaRPr>
                    </a:p>
                  </a:txBody>
                  <a:tcPr marT="45725" marB="45725" marR="91400" marL="91400"/>
                </a:tc>
                <a:tc>
                  <a:txBody>
                    <a:bodyPr/>
                    <a:lstStyle/>
                    <a:p>
                      <a:pPr indent="0" lvl="0" marL="0" marR="0" rtl="0" algn="ctr">
                        <a:lnSpc>
                          <a:spcPct val="100000"/>
                        </a:lnSpc>
                        <a:spcBef>
                          <a:spcPts val="0"/>
                        </a:spcBef>
                        <a:spcAft>
                          <a:spcPts val="0"/>
                        </a:spcAft>
                        <a:buClr>
                          <a:schemeClr val="accent2"/>
                        </a:buClr>
                        <a:buSzPts val="2400"/>
                        <a:buFont typeface="Calibri"/>
                        <a:buNone/>
                      </a:pPr>
                      <a:r>
                        <a:rPr lang="en-US" sz="2400">
                          <a:solidFill>
                            <a:schemeClr val="accent2"/>
                          </a:solidFill>
                          <a:latin typeface="Calibri"/>
                          <a:ea typeface="Calibri"/>
                          <a:cs typeface="Calibri"/>
                          <a:sym typeface="Calibri"/>
                        </a:rPr>
                        <a:t>BEFORE</a:t>
                      </a:r>
                      <a:endParaRPr sz="2400">
                        <a:solidFill>
                          <a:schemeClr val="accent2"/>
                        </a:solidFill>
                        <a:latin typeface="Calibri"/>
                        <a:ea typeface="Calibri"/>
                        <a:cs typeface="Calibri"/>
                        <a:sym typeface="Calibri"/>
                      </a:endParaRPr>
                    </a:p>
                  </a:txBody>
                  <a:tcPr marT="45725" marB="45725" marR="91400" marL="91400"/>
                </a:tc>
                <a:tc>
                  <a:txBody>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Cash</a:t>
                      </a:r>
                      <a:r>
                        <a:rPr lang="en-US" sz="2400">
                          <a:solidFill>
                            <a:schemeClr val="lt1"/>
                          </a:solidFill>
                          <a:latin typeface="Calibri"/>
                          <a:ea typeface="Calibri"/>
                          <a:cs typeface="Calibri"/>
                          <a:sym typeface="Calibri"/>
                        </a:rPr>
                        <a:t> Received</a:t>
                      </a:r>
                      <a:endParaRPr sz="2400">
                        <a:solidFill>
                          <a:schemeClr val="lt1"/>
                        </a:solidFill>
                        <a:latin typeface="Calibri"/>
                        <a:ea typeface="Calibri"/>
                        <a:cs typeface="Calibri"/>
                        <a:sym typeface="Calibri"/>
                      </a:endParaRPr>
                    </a:p>
                  </a:txBody>
                  <a:tcPr marT="45725" marB="45725" marR="91400" marL="91400"/>
                </a:tc>
              </a:tr>
            </a:tbl>
          </a:graphicData>
        </a:graphic>
      </p:graphicFrame>
      <p:sp>
        <p:nvSpPr>
          <p:cNvPr id="543" name="Google Shape;543;p50"/>
          <p:cNvSpPr txBox="1"/>
          <p:nvPr>
            <p:ph idx="1" type="body"/>
          </p:nvPr>
        </p:nvSpPr>
        <p:spPr>
          <a:xfrm>
            <a:off x="460374" y="3638145"/>
            <a:ext cx="6913192" cy="22242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Examples of accrued revenues are:</a:t>
            </a:r>
            <a:endParaRPr/>
          </a:p>
          <a:p>
            <a:pPr indent="-291600" lvl="1" marL="291600" marR="0" rtl="0" algn="l">
              <a:lnSpc>
                <a:spcPct val="90000"/>
              </a:lnSpc>
              <a:spcBef>
                <a:spcPts val="1500"/>
              </a:spcBef>
              <a:spcAft>
                <a:spcPts val="0"/>
              </a:spcAft>
              <a:buClr>
                <a:srgbClr val="800000"/>
              </a:buClr>
              <a:buSzPts val="2800"/>
              <a:buFont typeface="Arial"/>
              <a:buChar char="•"/>
            </a:pPr>
            <a:r>
              <a:rPr b="0" i="0" lang="en-US" sz="2800" u="none" cap="none" strike="noStrike">
                <a:solidFill>
                  <a:schemeClr val="dk1"/>
                </a:solidFill>
                <a:latin typeface="Calibri"/>
                <a:ea typeface="Calibri"/>
                <a:cs typeface="Calibri"/>
                <a:sym typeface="Calibri"/>
              </a:rPr>
              <a:t>Rent</a:t>
            </a:r>
            <a:endParaRPr/>
          </a:p>
          <a:p>
            <a:pPr indent="-291600" lvl="1" marL="291600" marR="0" rtl="0" algn="l">
              <a:lnSpc>
                <a:spcPct val="90000"/>
              </a:lnSpc>
              <a:spcBef>
                <a:spcPts val="1060"/>
              </a:spcBef>
              <a:spcAft>
                <a:spcPts val="0"/>
              </a:spcAft>
              <a:buClr>
                <a:srgbClr val="800000"/>
              </a:buClr>
              <a:buSzPts val="2800"/>
              <a:buFont typeface="Arial"/>
              <a:buChar char="•"/>
            </a:pPr>
            <a:r>
              <a:rPr b="0" i="0" lang="en-US" sz="2800" u="none" cap="none" strike="noStrike">
                <a:solidFill>
                  <a:schemeClr val="dk1"/>
                </a:solidFill>
                <a:latin typeface="Calibri"/>
                <a:ea typeface="Calibri"/>
                <a:cs typeface="Calibri"/>
                <a:sym typeface="Calibri"/>
              </a:rPr>
              <a:t>Interest</a:t>
            </a:r>
            <a:endParaRPr/>
          </a:p>
        </p:txBody>
      </p:sp>
      <p:sp>
        <p:nvSpPr>
          <p:cNvPr id="544" name="Google Shape;544;p50"/>
          <p:cNvSpPr txBox="1"/>
          <p:nvPr>
            <p:ph idx="2" type="body"/>
          </p:nvPr>
        </p:nvSpPr>
        <p:spPr>
          <a:xfrm>
            <a:off x="5058385" y="4218398"/>
            <a:ext cx="3414409" cy="457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911B21"/>
              </a:buClr>
              <a:buSzPts val="2800"/>
              <a:buFont typeface="Arial"/>
              <a:buChar char="•"/>
            </a:pPr>
            <a:r>
              <a:rPr b="0" i="0" lang="en-US" sz="2800" u="none" cap="none" strike="noStrike">
                <a:solidFill>
                  <a:schemeClr val="dk1"/>
                </a:solidFill>
                <a:latin typeface="Calibri"/>
                <a:ea typeface="Calibri"/>
                <a:cs typeface="Calibri"/>
                <a:sym typeface="Calibri"/>
              </a:rPr>
              <a:t>Services performed</a:t>
            </a:r>
            <a:endParaRPr/>
          </a:p>
        </p:txBody>
      </p:sp>
      <p:sp>
        <p:nvSpPr>
          <p:cNvPr id="545" name="Google Shape;545;p50"/>
          <p:cNvSpPr txBox="1"/>
          <p:nvPr>
            <p:ph idx="3"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Revenues</a:t>
            </a:r>
            <a:br>
              <a:rPr lang="en-US">
                <a:latin typeface="Calibri"/>
                <a:ea typeface="Calibri"/>
                <a:cs typeface="Calibri"/>
                <a:sym typeface="Calibri"/>
              </a:rPr>
            </a:br>
            <a:r>
              <a:rPr lang="en-US" sz="3100">
                <a:latin typeface="Calibri"/>
                <a:ea typeface="Calibri"/>
                <a:cs typeface="Calibri"/>
                <a:sym typeface="Calibri"/>
              </a:rPr>
              <a:t>Adjusting entry</a:t>
            </a:r>
            <a:endParaRPr sz="3100">
              <a:latin typeface="Calibri"/>
              <a:ea typeface="Calibri"/>
              <a:cs typeface="Calibri"/>
              <a:sym typeface="Calibri"/>
            </a:endParaRPr>
          </a:p>
        </p:txBody>
      </p:sp>
      <p:sp>
        <p:nvSpPr>
          <p:cNvPr id="551" name="Google Shape;551;p51"/>
          <p:cNvSpPr txBox="1"/>
          <p:nvPr>
            <p:ph idx="1" type="body"/>
          </p:nvPr>
        </p:nvSpPr>
        <p:spPr>
          <a:xfrm>
            <a:off x="304800" y="1432560"/>
            <a:ext cx="8516204" cy="2691968"/>
          </a:xfrm>
          <a:prstGeom prst="rect">
            <a:avLst/>
          </a:prstGeom>
          <a:noFill/>
          <a:ln>
            <a:noFill/>
          </a:ln>
        </p:spPr>
        <p:txBody>
          <a:bodyPr anchorCtr="0" anchor="t" bIns="45700" lIns="91425" spcFirstLastPara="1" rIns="91425" wrap="square" tIns="45700">
            <a:noAutofit/>
          </a:bodyPr>
          <a:lstStyle/>
          <a:p>
            <a:pPr indent="-291600" lvl="0" marL="291600" rtl="0" algn="l">
              <a:lnSpc>
                <a:spcPct val="100000"/>
              </a:lnSpc>
              <a:spcBef>
                <a:spcPts val="0"/>
              </a:spcBef>
              <a:spcAft>
                <a:spcPts val="0"/>
              </a:spcAft>
              <a:buClr>
                <a:srgbClr val="911B21"/>
              </a:buClr>
              <a:buSzPts val="2600"/>
              <a:buFont typeface="Arial"/>
              <a:buChar char="•"/>
            </a:pPr>
            <a:r>
              <a:rPr lang="en-US" sz="2600">
                <a:latin typeface="Calibri"/>
                <a:ea typeface="Calibri"/>
                <a:cs typeface="Calibri"/>
                <a:sym typeface="Calibri"/>
              </a:rPr>
              <a:t>Adjusting entry records the receivable that exists at the balance sheet date and the revenue for services performed during the period.</a:t>
            </a:r>
            <a:endParaRPr/>
          </a:p>
          <a:p>
            <a:pPr indent="-291600" lvl="0" marL="291600" rtl="0" algn="l">
              <a:lnSpc>
                <a:spcPct val="100000"/>
              </a:lnSpc>
              <a:spcBef>
                <a:spcPts val="555"/>
              </a:spcBef>
              <a:spcAft>
                <a:spcPts val="0"/>
              </a:spcAft>
              <a:buClr>
                <a:srgbClr val="911B21"/>
              </a:buClr>
              <a:buSzPts val="2600"/>
              <a:buFont typeface="Arial"/>
              <a:buChar char="•"/>
            </a:pPr>
            <a:r>
              <a:rPr lang="en-US" sz="2600">
                <a:latin typeface="Calibri"/>
                <a:ea typeface="Calibri"/>
                <a:cs typeface="Calibri"/>
                <a:sym typeface="Calibri"/>
              </a:rPr>
              <a:t>Adjusting entry:</a:t>
            </a:r>
            <a:endParaRPr/>
          </a:p>
          <a:p>
            <a:pPr indent="-320400" lvl="1" marL="622800" rtl="0" algn="l">
              <a:lnSpc>
                <a:spcPct val="100000"/>
              </a:lnSpc>
              <a:spcBef>
                <a:spcPts val="555"/>
              </a:spcBef>
              <a:spcAft>
                <a:spcPts val="0"/>
              </a:spcAft>
              <a:buClr>
                <a:srgbClr val="911B21"/>
              </a:buClr>
              <a:buSzPts val="1920"/>
              <a:buFont typeface="Courier New"/>
              <a:buChar char="o"/>
            </a:pPr>
            <a:r>
              <a:rPr lang="en-US" sz="2400">
                <a:latin typeface="Calibri"/>
                <a:ea typeface="Calibri"/>
                <a:cs typeface="Calibri"/>
                <a:sym typeface="Calibri"/>
              </a:rPr>
              <a:t>Increases (debits) an asset account and </a:t>
            </a:r>
            <a:endParaRPr/>
          </a:p>
          <a:p>
            <a:pPr indent="-320400" lvl="1" marL="622800" rtl="0" algn="l">
              <a:lnSpc>
                <a:spcPct val="100000"/>
              </a:lnSpc>
              <a:spcBef>
                <a:spcPts val="555"/>
              </a:spcBef>
              <a:spcAft>
                <a:spcPts val="0"/>
              </a:spcAft>
              <a:buClr>
                <a:srgbClr val="911B21"/>
              </a:buClr>
              <a:buSzPts val="1920"/>
              <a:buFont typeface="Courier New"/>
              <a:buChar char="o"/>
            </a:pPr>
            <a:r>
              <a:rPr lang="en-US" sz="2400">
                <a:latin typeface="Calibri"/>
                <a:ea typeface="Calibri"/>
                <a:cs typeface="Calibri"/>
                <a:sym typeface="Calibri"/>
              </a:rPr>
              <a:t>Increases (credits) a revenue account.</a:t>
            </a:r>
            <a:endParaRPr sz="2400">
              <a:latin typeface="Calibri"/>
              <a:ea typeface="Calibri"/>
              <a:cs typeface="Calibri"/>
              <a:sym typeface="Calibri"/>
            </a:endParaRPr>
          </a:p>
        </p:txBody>
      </p:sp>
      <p:pic>
        <p:nvPicPr>
          <p:cNvPr descr="Two t-accounts illustrate accrued revenues, one labeled 'Asset' and the other labeled 'Revenue'. The asset t-account shows 'debit adjusting entry increase' on the debit side. The revenue t-account contains 'credit adjusting entry increase' on the credit side. An arrow points to and from the debit side of the asset account to the credit side of the revenue t-account." id="552" name="Google Shape;552;p51"/>
          <p:cNvPicPr preferRelativeResize="0"/>
          <p:nvPr>
            <p:ph idx="2" type="body"/>
          </p:nvPr>
        </p:nvPicPr>
        <p:blipFill rotWithShape="1">
          <a:blip r:embed="rId3">
            <a:alphaModFix/>
          </a:blip>
          <a:srcRect b="0" l="0" r="0" t="0"/>
          <a:stretch/>
        </p:blipFill>
        <p:spPr>
          <a:xfrm>
            <a:off x="2152572" y="4241192"/>
            <a:ext cx="4874591" cy="1918724"/>
          </a:xfrm>
          <a:prstGeom prst="rect">
            <a:avLst/>
          </a:prstGeom>
          <a:noFill/>
          <a:ln>
            <a:noFill/>
          </a:ln>
        </p:spPr>
      </p:pic>
      <p:sp>
        <p:nvSpPr>
          <p:cNvPr id="553" name="Google Shape;553;p51"/>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Revenues</a:t>
            </a:r>
            <a:br>
              <a:rPr lang="en-US">
                <a:latin typeface="Calibri"/>
                <a:ea typeface="Calibri"/>
                <a:cs typeface="Calibri"/>
                <a:sym typeface="Calibri"/>
              </a:rPr>
            </a:br>
            <a:r>
              <a:rPr lang="en-US" sz="3100">
                <a:latin typeface="Calibri"/>
                <a:ea typeface="Calibri"/>
                <a:cs typeface="Calibri"/>
                <a:sym typeface="Calibri"/>
              </a:rPr>
              <a:t>Oct. 31 adjusting entry</a:t>
            </a:r>
            <a:endParaRPr sz="3100">
              <a:latin typeface="Calibri"/>
              <a:ea typeface="Calibri"/>
              <a:cs typeface="Calibri"/>
              <a:sym typeface="Calibri"/>
            </a:endParaRPr>
          </a:p>
        </p:txBody>
      </p:sp>
      <p:sp>
        <p:nvSpPr>
          <p:cNvPr id="559" name="Google Shape;559;p52"/>
          <p:cNvSpPr txBox="1"/>
          <p:nvPr>
            <p:ph idx="1" type="body"/>
          </p:nvPr>
        </p:nvSpPr>
        <p:spPr>
          <a:xfrm>
            <a:off x="304800" y="1752600"/>
            <a:ext cx="8519176" cy="86302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Illustration: In October, Pioneer Advertising Inc. performed services worth $200 that were not billed to clients in October.</a:t>
            </a:r>
            <a:endParaRPr sz="2400">
              <a:latin typeface="Calibri"/>
              <a:ea typeface="Calibri"/>
              <a:cs typeface="Calibri"/>
              <a:sym typeface="Calibri"/>
            </a:endParaRPr>
          </a:p>
        </p:txBody>
      </p:sp>
      <p:sp>
        <p:nvSpPr>
          <p:cNvPr id="560" name="Google Shape;560;p52"/>
          <p:cNvSpPr txBox="1"/>
          <p:nvPr>
            <p:ph idx="2" type="body"/>
          </p:nvPr>
        </p:nvSpPr>
        <p:spPr>
          <a:xfrm>
            <a:off x="323366" y="2501463"/>
            <a:ext cx="5762124" cy="378372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Adjusting entry on Oct. 31 to record accrued revenues.</a:t>
            </a:r>
            <a:endParaRPr sz="2200">
              <a:latin typeface="Calibri"/>
              <a:ea typeface="Calibri"/>
              <a:cs typeface="Calibri"/>
              <a:sym typeface="Calibri"/>
            </a:endParaRPr>
          </a:p>
          <a:p>
            <a:pPr indent="0" lvl="0" marL="0" rtl="0" algn="l">
              <a:lnSpc>
                <a:spcPct val="100000"/>
              </a:lnSpc>
              <a:spcBef>
                <a:spcPts val="1000"/>
              </a:spcBef>
              <a:spcAft>
                <a:spcPts val="0"/>
              </a:spcAft>
              <a:buSzPts val="2200"/>
              <a:buNone/>
            </a:pPr>
            <a:r>
              <a:rPr lang="en-US" sz="2200">
                <a:latin typeface="Calibri"/>
                <a:ea typeface="Calibri"/>
                <a:cs typeface="Calibri"/>
                <a:sym typeface="Calibri"/>
              </a:rPr>
              <a:t>Oct. 31     Accounts Receivable	      200</a:t>
            </a:r>
            <a:endParaRPr/>
          </a:p>
          <a:p>
            <a:pPr indent="1771650" lvl="0" marL="0" rtl="0" algn="l">
              <a:lnSpc>
                <a:spcPct val="100000"/>
              </a:lnSpc>
              <a:spcBef>
                <a:spcPts val="1000"/>
              </a:spcBef>
              <a:spcAft>
                <a:spcPts val="0"/>
              </a:spcAft>
              <a:buSzPts val="2200"/>
              <a:buNone/>
            </a:pPr>
            <a:r>
              <a:rPr lang="en-US" sz="2200">
                <a:latin typeface="Calibri"/>
                <a:ea typeface="Calibri"/>
                <a:cs typeface="Calibri"/>
                <a:sym typeface="Calibri"/>
              </a:rPr>
              <a:t>Service Revenue	                 200</a:t>
            </a:r>
            <a:endParaRPr sz="2200">
              <a:latin typeface="Calibri"/>
              <a:ea typeface="Calibri"/>
              <a:cs typeface="Calibri"/>
              <a:sym typeface="Calibri"/>
            </a:endParaRPr>
          </a:p>
          <a:p>
            <a:pPr indent="0" lvl="0" marL="0" rtl="0" algn="l">
              <a:lnSpc>
                <a:spcPct val="100000"/>
              </a:lnSpc>
              <a:spcBef>
                <a:spcPts val="1000"/>
              </a:spcBef>
              <a:spcAft>
                <a:spcPts val="0"/>
              </a:spcAft>
              <a:buSzPts val="2200"/>
              <a:buNone/>
            </a:pPr>
            <a:r>
              <a:rPr lang="en-US" sz="2200">
                <a:latin typeface="Calibri"/>
                <a:ea typeface="Calibri"/>
                <a:cs typeface="Calibri"/>
                <a:sym typeface="Calibri"/>
              </a:rPr>
              <a:t>On November 10, Pioneer receives cash of $200 for the services performed in October.</a:t>
            </a:r>
            <a:endParaRPr sz="2200">
              <a:latin typeface="Calibri"/>
              <a:ea typeface="Calibri"/>
              <a:cs typeface="Calibri"/>
              <a:sym typeface="Calibri"/>
            </a:endParaRPr>
          </a:p>
          <a:p>
            <a:pPr indent="0" lvl="0" marL="0" rtl="0" algn="l">
              <a:lnSpc>
                <a:spcPct val="100000"/>
              </a:lnSpc>
              <a:spcBef>
                <a:spcPts val="1000"/>
              </a:spcBef>
              <a:spcAft>
                <a:spcPts val="0"/>
              </a:spcAft>
              <a:buSzPts val="2200"/>
              <a:buNone/>
            </a:pPr>
            <a:r>
              <a:rPr lang="en-US" sz="2200">
                <a:latin typeface="Calibri"/>
                <a:ea typeface="Calibri"/>
                <a:cs typeface="Calibri"/>
                <a:sym typeface="Calibri"/>
              </a:rPr>
              <a:t>Nov. 10    Cash			      200</a:t>
            </a:r>
            <a:endParaRPr/>
          </a:p>
          <a:p>
            <a:pPr indent="-3314700" lvl="0" marL="4864100" rtl="0" algn="l">
              <a:lnSpc>
                <a:spcPct val="100000"/>
              </a:lnSpc>
              <a:spcBef>
                <a:spcPts val="1000"/>
              </a:spcBef>
              <a:spcAft>
                <a:spcPts val="0"/>
              </a:spcAft>
              <a:buSzPts val="2200"/>
              <a:buNone/>
            </a:pPr>
            <a:r>
              <a:rPr lang="en-US" sz="2200">
                <a:latin typeface="Calibri"/>
                <a:ea typeface="Calibri"/>
                <a:cs typeface="Calibri"/>
                <a:sym typeface="Calibri"/>
              </a:rPr>
              <a:t>    Accounts Receivable          200</a:t>
            </a:r>
            <a:endParaRPr/>
          </a:p>
        </p:txBody>
      </p:sp>
      <p:pic>
        <p:nvPicPr>
          <p:cNvPr descr="The adjustment of accrued revenues is illustrated. An image of an employee working on a computer with the caption as: 'My fee is $200' is displayed. " id="561" name="Google Shape;561;p52"/>
          <p:cNvPicPr preferRelativeResize="0"/>
          <p:nvPr>
            <p:ph idx="1" type="body"/>
          </p:nvPr>
        </p:nvPicPr>
        <p:blipFill rotWithShape="1">
          <a:blip r:embed="rId3">
            <a:alphaModFix/>
          </a:blip>
          <a:srcRect b="0" l="0" r="0" t="0"/>
          <a:stretch/>
        </p:blipFill>
        <p:spPr>
          <a:xfrm>
            <a:off x="6143986" y="2692740"/>
            <a:ext cx="2881302" cy="3419592"/>
          </a:xfrm>
          <a:prstGeom prst="rect">
            <a:avLst/>
          </a:prstGeom>
          <a:noFill/>
          <a:ln>
            <a:noFill/>
          </a:ln>
        </p:spPr>
      </p:pic>
      <p:sp>
        <p:nvSpPr>
          <p:cNvPr id="562" name="Google Shape;562;p52"/>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Revenues</a:t>
            </a:r>
            <a:br>
              <a:rPr lang="en-US">
                <a:latin typeface="Calibri"/>
                <a:ea typeface="Calibri"/>
                <a:cs typeface="Calibri"/>
                <a:sym typeface="Calibri"/>
              </a:rPr>
            </a:br>
            <a:r>
              <a:rPr lang="en-US" sz="3100">
                <a:latin typeface="Calibri"/>
                <a:ea typeface="Calibri"/>
                <a:cs typeface="Calibri"/>
                <a:sym typeface="Calibri"/>
              </a:rPr>
              <a:t>Account balances for Acc. Rec. and Service Revenue </a:t>
            </a:r>
            <a:endParaRPr sz="3100">
              <a:latin typeface="Calibri"/>
              <a:ea typeface="Calibri"/>
              <a:cs typeface="Calibri"/>
              <a:sym typeface="Calibri"/>
            </a:endParaRPr>
          </a:p>
        </p:txBody>
      </p:sp>
      <p:pic>
        <p:nvPicPr>
          <p:cNvPr descr="The adjustment for accrued revenues is illustrated in five steps. These are Basic Analysis, Equation Analysis, Debit Credit Analysis, Journal Entry, and Posting. The first step is the basic analysis is labeled as: The asset Accounts Receivable is increased $200; the revenue Service Revenue is increased $200.&#10;The equation analysis step displays the transaction in account analysis format which begins with the accounting equation expressed as: Assets = Liabilities + Stockholders' Equity. Under the Assets section, an increase of $200 is displayed under accounts receivable, and an increase of $200 is shown as Service revenue under stockholders’ equity. &#10;The debit credit analysis step indicates: Debits increase assets: debit Accounts Receivable, $200. Credits increase revenue: credit Service Revenue $200.&#10;The journal entry is displayed in general journal form. The date is displayed as October 31. The debit part of the transaction is recorded by displaying the account name, accounts receivable, adjacent to the date in the next column, followed by 112 in the reference column, and its amount of 200 in the debit column. The second part of the transaction is illustrated by displaying the credit account name, Service revenue, slightly indented on the next line, followed by 400 in the reference column, with its 200 amount in the credit column. Just below slightly indented appears the description of the journal entry as, To record revenue for services performed.&#10;        Finally, the Posting section shows two t-accounts, Accounts Receivable and Service Revenue. The Accounts Receivable t-account displays a posting for an adjustment on October 31 in the amount of 200 on the debit side, and a balance of 200 also dated October 31 on the debit side. The Service Revenue t-account displays an October 31 posting in the amount of 10,000, an October 31 posting of 400, an adjustment dated October 31 in the amount of 200, and a balance of 10,600, all on the credit side." id="568" name="Google Shape;568;p53"/>
          <p:cNvPicPr preferRelativeResize="0"/>
          <p:nvPr>
            <p:ph idx="2" type="pic"/>
          </p:nvPr>
        </p:nvPicPr>
        <p:blipFill rotWithShape="1">
          <a:blip r:embed="rId3">
            <a:alphaModFix/>
          </a:blip>
          <a:srcRect b="0" l="0" r="0" t="0"/>
          <a:stretch/>
        </p:blipFill>
        <p:spPr>
          <a:xfrm>
            <a:off x="955005" y="1494450"/>
            <a:ext cx="7233991" cy="4745640"/>
          </a:xfrm>
          <a:prstGeom prst="rect">
            <a:avLst/>
          </a:prstGeom>
          <a:noFill/>
          <a:ln>
            <a:noFill/>
          </a:ln>
        </p:spPr>
      </p:pic>
      <p:sp>
        <p:nvSpPr>
          <p:cNvPr id="569" name="Google Shape;569;p53"/>
          <p:cNvSpPr txBox="1"/>
          <p:nvPr>
            <p:ph idx="1" type="body"/>
          </p:nvPr>
        </p:nvSpPr>
        <p:spPr>
          <a:xfrm>
            <a:off x="296860" y="6462336"/>
            <a:ext cx="538005" cy="31508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Revenues</a:t>
            </a:r>
            <a:br>
              <a:rPr lang="en-US">
                <a:latin typeface="Calibri"/>
                <a:ea typeface="Calibri"/>
                <a:cs typeface="Calibri"/>
                <a:sym typeface="Calibri"/>
              </a:rPr>
            </a:br>
            <a:r>
              <a:rPr lang="en-US" sz="3100">
                <a:latin typeface="Calibri"/>
                <a:ea typeface="Calibri"/>
                <a:cs typeface="Calibri"/>
                <a:sym typeface="Calibri"/>
              </a:rPr>
              <a:t>Accounting for Accrued Revenues</a:t>
            </a:r>
            <a:endParaRPr sz="3100">
              <a:latin typeface="Calibri"/>
              <a:ea typeface="Calibri"/>
              <a:cs typeface="Calibri"/>
              <a:sym typeface="Calibri"/>
            </a:endParaRPr>
          </a:p>
        </p:txBody>
      </p:sp>
      <p:graphicFrame>
        <p:nvGraphicFramePr>
          <p:cNvPr id="575" name="Google Shape;575;p54"/>
          <p:cNvGraphicFramePr/>
          <p:nvPr/>
        </p:nvGraphicFramePr>
        <p:xfrm>
          <a:off x="338500" y="1965076"/>
          <a:ext cx="3000000" cy="3000000"/>
        </p:xfrm>
        <a:graphic>
          <a:graphicData uri="http://schemas.openxmlformats.org/drawingml/2006/table">
            <a:tbl>
              <a:tblPr bandRow="1" firstRow="1">
                <a:noFill/>
                <a:tableStyleId>{111F7FA8-C6DB-4FE8-A5DC-467F0DEA6CE2}</a:tableStyleId>
              </a:tblPr>
              <a:tblGrid>
                <a:gridCol w="2132800"/>
                <a:gridCol w="2132800"/>
                <a:gridCol w="2132800"/>
                <a:gridCol w="2132800"/>
              </a:tblGrid>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Examples</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Reason for Adjustment</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Accounts Before Adjustment</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Adjusting Entry</a:t>
                      </a:r>
                      <a:endParaRPr sz="1800">
                        <a:latin typeface="Calibri"/>
                        <a:ea typeface="Calibri"/>
                        <a:cs typeface="Calibri"/>
                        <a:sym typeface="Calibri"/>
                      </a:endParaRPr>
                    </a:p>
                  </a:txBody>
                  <a:tcPr marT="45725" marB="45725" marR="91400" marL="91400" anchor="b"/>
                </a:tc>
              </a:tr>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Interest, rent, services</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Services performed but not yet received in cash or recorded.</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Assets understated. Revenues</a:t>
                      </a:r>
                      <a:endParaRPr/>
                    </a:p>
                    <a:p>
                      <a:pPr indent="0" lvl="0" marL="0" marR="0" rtl="0" algn="l">
                        <a:spcBef>
                          <a:spcPts val="0"/>
                        </a:spcBef>
                        <a:spcAft>
                          <a:spcPts val="0"/>
                        </a:spcAft>
                        <a:buNone/>
                      </a:pPr>
                      <a:r>
                        <a:rPr lang="en-US" sz="1800" u="none" strike="noStrike">
                          <a:latin typeface="Calibri"/>
                          <a:ea typeface="Calibri"/>
                          <a:cs typeface="Calibri"/>
                          <a:sym typeface="Calibri"/>
                        </a:rPr>
                        <a:t>understated.</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Assets </a:t>
                      </a:r>
                      <a:endParaRPr/>
                    </a:p>
                    <a:p>
                      <a:pPr indent="0" lvl="0" marL="0" marR="0" rtl="0" algn="l">
                        <a:spcBef>
                          <a:spcPts val="0"/>
                        </a:spcBef>
                        <a:spcAft>
                          <a:spcPts val="0"/>
                        </a:spcAft>
                        <a:buNone/>
                      </a:pPr>
                      <a:r>
                        <a:rPr lang="en-US" sz="1800" u="none" strike="noStrike">
                          <a:latin typeface="Calibri"/>
                          <a:ea typeface="Calibri"/>
                          <a:cs typeface="Calibri"/>
                          <a:sym typeface="Calibri"/>
                        </a:rPr>
                        <a:t>      Cr. Revenues</a:t>
                      </a:r>
                      <a:endParaRPr sz="1800">
                        <a:latin typeface="Calibri"/>
                        <a:ea typeface="Calibri"/>
                        <a:cs typeface="Calibri"/>
                        <a:sym typeface="Calibri"/>
                      </a:endParaRPr>
                    </a:p>
                  </a:txBody>
                  <a:tcPr marT="45725" marB="45725" marR="91400" marL="91400"/>
                </a:tc>
              </a:tr>
            </a:tbl>
          </a:graphicData>
        </a:graphic>
      </p:graphicFrame>
      <p:sp>
        <p:nvSpPr>
          <p:cNvPr id="576" name="Google Shape;576;p54"/>
          <p:cNvSpPr txBox="1"/>
          <p:nvPr>
            <p:ph idx="1" type="body"/>
          </p:nvPr>
        </p:nvSpPr>
        <p:spPr>
          <a:xfrm>
            <a:off x="344563" y="3960870"/>
            <a:ext cx="8474978" cy="218823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Ethics Note</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A report released by </a:t>
            </a:r>
            <a:r>
              <a:rPr b="1" i="0" lang="en-US" sz="2400" u="none" cap="none" strike="noStrike">
                <a:solidFill>
                  <a:schemeClr val="dk1"/>
                </a:solidFill>
                <a:latin typeface="Calibri"/>
                <a:ea typeface="Calibri"/>
                <a:cs typeface="Calibri"/>
                <a:sym typeface="Calibri"/>
              </a:rPr>
              <a:t>Fannie Mae</a:t>
            </a:r>
            <a:r>
              <a:rPr b="0" i="0" lang="en-US" sz="2400" u="none" cap="none" strike="noStrike">
                <a:solidFill>
                  <a:schemeClr val="dk1"/>
                </a:solidFill>
                <a:latin typeface="Calibri"/>
                <a:ea typeface="Calibri"/>
                <a:cs typeface="Calibri"/>
                <a:sym typeface="Calibri"/>
              </a:rPr>
              <a:t>’s board of directors stated that improper adjusting entries at the mortgage-finance company resulted in delayed recognition of expenses caused by interest rate changes. The motivation for such accounting apparently was the desire to hit earnings estimates.</a:t>
            </a:r>
            <a:endParaRPr/>
          </a:p>
        </p:txBody>
      </p:sp>
      <p:sp>
        <p:nvSpPr>
          <p:cNvPr id="577" name="Google Shape;577;p54"/>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Accrued Expenses</a:t>
            </a:r>
            <a:endParaRPr>
              <a:latin typeface="Calibri"/>
              <a:ea typeface="Calibri"/>
              <a:cs typeface="Calibri"/>
              <a:sym typeface="Calibri"/>
            </a:endParaRPr>
          </a:p>
        </p:txBody>
      </p:sp>
      <p:sp>
        <p:nvSpPr>
          <p:cNvPr id="583" name="Google Shape;583;p55"/>
          <p:cNvSpPr txBox="1"/>
          <p:nvPr>
            <p:ph idx="2" type="body"/>
          </p:nvPr>
        </p:nvSpPr>
        <p:spPr>
          <a:xfrm>
            <a:off x="283212" y="1886994"/>
            <a:ext cx="8428742" cy="50702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2800"/>
              <a:buNone/>
            </a:pPr>
            <a:r>
              <a:rPr lang="en-US">
                <a:latin typeface="Calibri"/>
                <a:ea typeface="Calibri"/>
                <a:cs typeface="Calibri"/>
                <a:sym typeface="Calibri"/>
              </a:rPr>
              <a:t>Expenses incurred but not yet paid in cash or recorded.</a:t>
            </a:r>
            <a:endParaRPr>
              <a:latin typeface="Calibri"/>
              <a:ea typeface="Calibri"/>
              <a:cs typeface="Calibri"/>
              <a:sym typeface="Calibri"/>
            </a:endParaRPr>
          </a:p>
        </p:txBody>
      </p:sp>
      <p:graphicFrame>
        <p:nvGraphicFramePr>
          <p:cNvPr id="584" name="Google Shape;584;p55"/>
          <p:cNvGraphicFramePr/>
          <p:nvPr/>
        </p:nvGraphicFramePr>
        <p:xfrm>
          <a:off x="330279" y="2757704"/>
          <a:ext cx="3000000" cy="3000000"/>
        </p:xfrm>
        <a:graphic>
          <a:graphicData uri="http://schemas.openxmlformats.org/drawingml/2006/table">
            <a:tbl>
              <a:tblPr bandRow="1" firstRow="1">
                <a:noFill/>
                <a:tableStyleId>{F441F11C-0665-4DB9-BA80-3A2ED20CC256}</a:tableStyleId>
              </a:tblPr>
              <a:tblGrid>
                <a:gridCol w="2844800"/>
                <a:gridCol w="2844800"/>
                <a:gridCol w="2844800"/>
              </a:tblGrid>
              <a:tr h="370850">
                <a:tc>
                  <a:txBody>
                    <a:bodyPr/>
                    <a:lstStyle/>
                    <a:p>
                      <a:pPr indent="0" lvl="0" marL="0" marR="0" rtl="0" algn="ctr">
                        <a:lnSpc>
                          <a:spcPct val="10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Expense Recorded</a:t>
                      </a:r>
                      <a:endParaRPr sz="2400">
                        <a:solidFill>
                          <a:schemeClr val="lt1"/>
                        </a:solidFill>
                        <a:latin typeface="Calibri"/>
                        <a:ea typeface="Calibri"/>
                        <a:cs typeface="Calibri"/>
                        <a:sym typeface="Calibri"/>
                      </a:endParaRPr>
                    </a:p>
                  </a:txBody>
                  <a:tcPr marT="45725" marB="45725" marR="91450" marL="91450"/>
                </a:tc>
                <a:tc>
                  <a:txBody>
                    <a:bodyPr/>
                    <a:lstStyle/>
                    <a:p>
                      <a:pPr indent="0" lvl="0" marL="0" marR="0" rtl="0" algn="ctr">
                        <a:spcBef>
                          <a:spcPts val="0"/>
                        </a:spcBef>
                        <a:spcAft>
                          <a:spcPts val="0"/>
                        </a:spcAft>
                        <a:buNone/>
                      </a:pPr>
                      <a:r>
                        <a:rPr lang="en-US" sz="2400">
                          <a:solidFill>
                            <a:srgbClr val="800000"/>
                          </a:solidFill>
                          <a:latin typeface="Calibri"/>
                          <a:ea typeface="Calibri"/>
                          <a:cs typeface="Calibri"/>
                          <a:sym typeface="Calibri"/>
                        </a:rPr>
                        <a:t>BEFORE</a:t>
                      </a:r>
                      <a:endParaRPr sz="2400">
                        <a:latin typeface="Calibri"/>
                        <a:ea typeface="Calibri"/>
                        <a:cs typeface="Calibri"/>
                        <a:sym typeface="Calibri"/>
                      </a:endParaRPr>
                    </a:p>
                  </a:txBody>
                  <a:tcPr marT="45725" marB="45725" marR="91450" marL="91450"/>
                </a:tc>
                <a:tc>
                  <a:txBody>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Cash Payment</a:t>
                      </a:r>
                      <a:endParaRPr sz="2400">
                        <a:solidFill>
                          <a:schemeClr val="lt1"/>
                        </a:solidFill>
                        <a:latin typeface="Calibri"/>
                        <a:ea typeface="Calibri"/>
                        <a:cs typeface="Calibri"/>
                        <a:sym typeface="Calibri"/>
                      </a:endParaRPr>
                    </a:p>
                  </a:txBody>
                  <a:tcPr marT="45725" marB="45725" marR="91450" marL="91450"/>
                </a:tc>
              </a:tr>
            </a:tbl>
          </a:graphicData>
        </a:graphic>
      </p:graphicFrame>
      <p:sp>
        <p:nvSpPr>
          <p:cNvPr id="585" name="Google Shape;585;p55"/>
          <p:cNvSpPr txBox="1"/>
          <p:nvPr>
            <p:ph idx="1" type="body"/>
          </p:nvPr>
        </p:nvSpPr>
        <p:spPr>
          <a:xfrm>
            <a:off x="330279" y="3719159"/>
            <a:ext cx="8534400" cy="2363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Examples of accrued expenses are:</a:t>
            </a:r>
            <a:endParaRPr/>
          </a:p>
          <a:p>
            <a:pPr indent="-291600" lvl="1" marL="291600" marR="0" rtl="0" algn="l">
              <a:lnSpc>
                <a:spcPct val="100000"/>
              </a:lnSpc>
              <a:spcBef>
                <a:spcPts val="500"/>
              </a:spcBef>
              <a:spcAft>
                <a:spcPts val="0"/>
              </a:spcAft>
              <a:buClr>
                <a:srgbClr val="800000"/>
              </a:buClr>
              <a:buSzPts val="2800"/>
              <a:buFont typeface="Arial"/>
              <a:buChar char="•"/>
            </a:pPr>
            <a:r>
              <a:rPr b="0" i="0" lang="en-US" sz="2800" u="none" cap="none" strike="noStrike">
                <a:solidFill>
                  <a:schemeClr val="dk1"/>
                </a:solidFill>
                <a:latin typeface="Calibri"/>
                <a:ea typeface="Calibri"/>
                <a:cs typeface="Calibri"/>
                <a:sym typeface="Calibri"/>
              </a:rPr>
              <a:t>Interest</a:t>
            </a:r>
            <a:endParaRPr/>
          </a:p>
          <a:p>
            <a:pPr indent="-291600" lvl="1" marL="291600" marR="0" rtl="0" algn="l">
              <a:lnSpc>
                <a:spcPct val="100000"/>
              </a:lnSpc>
              <a:spcBef>
                <a:spcPts val="1060"/>
              </a:spcBef>
              <a:spcAft>
                <a:spcPts val="0"/>
              </a:spcAft>
              <a:buClr>
                <a:srgbClr val="800000"/>
              </a:buClr>
              <a:buSzPts val="2800"/>
              <a:buFont typeface="Arial"/>
              <a:buChar char="•"/>
            </a:pPr>
            <a:r>
              <a:rPr b="0" i="0" lang="en-US" sz="2800" u="none" cap="none" strike="noStrike">
                <a:solidFill>
                  <a:schemeClr val="dk1"/>
                </a:solidFill>
                <a:latin typeface="Calibri"/>
                <a:ea typeface="Calibri"/>
                <a:cs typeface="Calibri"/>
                <a:sym typeface="Calibri"/>
              </a:rPr>
              <a:t>Taxes</a:t>
            </a:r>
            <a:endParaRPr/>
          </a:p>
          <a:p>
            <a:pPr indent="-291600" lvl="1" marL="291600" marR="0" rtl="0" algn="l">
              <a:lnSpc>
                <a:spcPct val="100000"/>
              </a:lnSpc>
              <a:spcBef>
                <a:spcPts val="1060"/>
              </a:spcBef>
              <a:spcAft>
                <a:spcPts val="0"/>
              </a:spcAft>
              <a:buClr>
                <a:srgbClr val="800000"/>
              </a:buClr>
              <a:buSzPts val="2800"/>
              <a:buFont typeface="Arial"/>
              <a:buChar char="•"/>
            </a:pPr>
            <a:r>
              <a:rPr b="0" i="0" lang="en-US" sz="2800" u="none" cap="none" strike="noStrike">
                <a:solidFill>
                  <a:schemeClr val="dk1"/>
                </a:solidFill>
                <a:latin typeface="Calibri"/>
                <a:ea typeface="Calibri"/>
                <a:cs typeface="Calibri"/>
                <a:sym typeface="Calibri"/>
              </a:rPr>
              <a:t>Salaries</a:t>
            </a:r>
            <a:endParaRPr b="0" i="0" sz="2800" u="none" cap="none" strike="noStrike">
              <a:solidFill>
                <a:schemeClr val="dk1"/>
              </a:solidFill>
              <a:latin typeface="Calibri"/>
              <a:ea typeface="Calibri"/>
              <a:cs typeface="Calibri"/>
              <a:sym typeface="Calibri"/>
            </a:endParaRPr>
          </a:p>
        </p:txBody>
      </p:sp>
      <p:sp>
        <p:nvSpPr>
          <p:cNvPr id="586" name="Google Shape;586;p55"/>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Expense</a:t>
            </a:r>
            <a:br>
              <a:rPr lang="en-US">
                <a:latin typeface="Calibri"/>
                <a:ea typeface="Calibri"/>
                <a:cs typeface="Calibri"/>
                <a:sym typeface="Calibri"/>
              </a:rPr>
            </a:br>
            <a:r>
              <a:rPr lang="en-US" sz="3100">
                <a:latin typeface="Calibri"/>
                <a:ea typeface="Calibri"/>
                <a:cs typeface="Calibri"/>
                <a:sym typeface="Calibri"/>
              </a:rPr>
              <a:t>Adjusting entry</a:t>
            </a:r>
            <a:endParaRPr sz="2700">
              <a:latin typeface="Calibri"/>
              <a:ea typeface="Calibri"/>
              <a:cs typeface="Calibri"/>
              <a:sym typeface="Calibri"/>
            </a:endParaRPr>
          </a:p>
        </p:txBody>
      </p:sp>
      <p:sp>
        <p:nvSpPr>
          <p:cNvPr id="592" name="Google Shape;592;p56"/>
          <p:cNvSpPr txBox="1"/>
          <p:nvPr>
            <p:ph idx="1" type="body"/>
          </p:nvPr>
        </p:nvSpPr>
        <p:spPr>
          <a:xfrm>
            <a:off x="304800" y="1804888"/>
            <a:ext cx="8534400" cy="2424893"/>
          </a:xfrm>
          <a:prstGeom prst="rect">
            <a:avLst/>
          </a:prstGeom>
          <a:noFill/>
          <a:ln>
            <a:noFill/>
          </a:ln>
        </p:spPr>
        <p:txBody>
          <a:bodyPr anchorCtr="0" anchor="t" bIns="45700" lIns="91425" spcFirstLastPara="1" rIns="91425" wrap="square" tIns="45700">
            <a:noAutofit/>
          </a:bodyPr>
          <a:lstStyle/>
          <a:p>
            <a:pPr indent="-291600" lvl="0" marL="291600" rtl="0" algn="l">
              <a:lnSpc>
                <a:spcPct val="100000"/>
              </a:lnSpc>
              <a:spcBef>
                <a:spcPts val="0"/>
              </a:spcBef>
              <a:spcAft>
                <a:spcPts val="0"/>
              </a:spcAft>
              <a:buClr>
                <a:srgbClr val="911B21"/>
              </a:buClr>
              <a:buSzPts val="2800"/>
              <a:buFont typeface="Arial"/>
              <a:buChar char="•"/>
            </a:pPr>
            <a:r>
              <a:rPr lang="en-US" sz="2800">
                <a:latin typeface="Calibri"/>
                <a:ea typeface="Calibri"/>
                <a:cs typeface="Calibri"/>
                <a:sym typeface="Calibri"/>
              </a:rPr>
              <a:t>Adjusting entry records the obligation and recognizes the expense.</a:t>
            </a:r>
            <a:endParaRPr/>
          </a:p>
          <a:p>
            <a:pPr indent="-291600" lvl="0" marL="291600" rtl="0" algn="l">
              <a:lnSpc>
                <a:spcPct val="100000"/>
              </a:lnSpc>
              <a:spcBef>
                <a:spcPts val="555"/>
              </a:spcBef>
              <a:spcAft>
                <a:spcPts val="0"/>
              </a:spcAft>
              <a:buClr>
                <a:srgbClr val="911B21"/>
              </a:buClr>
              <a:buSzPts val="2800"/>
              <a:buFont typeface="Arial"/>
              <a:buChar char="•"/>
            </a:pPr>
            <a:r>
              <a:rPr lang="en-US" sz="2800">
                <a:latin typeface="Calibri"/>
                <a:ea typeface="Calibri"/>
                <a:cs typeface="Calibri"/>
                <a:sym typeface="Calibri"/>
              </a:rPr>
              <a:t>Adjusting entry:</a:t>
            </a:r>
            <a:endParaRPr/>
          </a:p>
          <a:p>
            <a:pPr indent="-320400" lvl="1" marL="622800" rtl="0" algn="l">
              <a:lnSpc>
                <a:spcPct val="100000"/>
              </a:lnSpc>
              <a:spcBef>
                <a:spcPts val="555"/>
              </a:spcBef>
              <a:spcAft>
                <a:spcPts val="0"/>
              </a:spcAft>
              <a:buClr>
                <a:srgbClr val="911B21"/>
              </a:buClr>
              <a:buSzPts val="2080"/>
              <a:buFont typeface="Courier New"/>
              <a:buChar char="o"/>
            </a:pPr>
            <a:r>
              <a:rPr lang="en-US" sz="2600">
                <a:latin typeface="Calibri"/>
                <a:ea typeface="Calibri"/>
                <a:cs typeface="Calibri"/>
                <a:sym typeface="Calibri"/>
              </a:rPr>
              <a:t>Increase (debit) an expense account and </a:t>
            </a:r>
            <a:endParaRPr/>
          </a:p>
          <a:p>
            <a:pPr indent="-320400" lvl="1" marL="622800" rtl="0" algn="l">
              <a:lnSpc>
                <a:spcPct val="100000"/>
              </a:lnSpc>
              <a:spcBef>
                <a:spcPts val="555"/>
              </a:spcBef>
              <a:spcAft>
                <a:spcPts val="0"/>
              </a:spcAft>
              <a:buClr>
                <a:srgbClr val="911B21"/>
              </a:buClr>
              <a:buSzPts val="2080"/>
              <a:buFont typeface="Courier New"/>
              <a:buChar char="o"/>
            </a:pPr>
            <a:r>
              <a:rPr lang="en-US" sz="2600">
                <a:latin typeface="Calibri"/>
                <a:ea typeface="Calibri"/>
                <a:cs typeface="Calibri"/>
                <a:sym typeface="Calibri"/>
              </a:rPr>
              <a:t>Increase (credit) a liability account.</a:t>
            </a:r>
            <a:endParaRPr sz="2600">
              <a:latin typeface="Calibri"/>
              <a:ea typeface="Calibri"/>
              <a:cs typeface="Calibri"/>
              <a:sym typeface="Calibri"/>
            </a:endParaRPr>
          </a:p>
        </p:txBody>
      </p:sp>
      <p:pic>
        <p:nvPicPr>
          <p:cNvPr descr="Two t-accounts illustrate accrued expenses, one labeled Expense and the other labeled Liability. The debit side of the expense account shows, Debit adjusting entry increase. The credit side of the Liability account displays Credit adjusting entry increase. An arrow points to and from the debit side of the expense account to the credit side of the liability account." id="593" name="Google Shape;593;p56"/>
          <p:cNvPicPr preferRelativeResize="0"/>
          <p:nvPr>
            <p:ph idx="2" type="body"/>
          </p:nvPr>
        </p:nvPicPr>
        <p:blipFill rotWithShape="1">
          <a:blip r:embed="rId3">
            <a:alphaModFix/>
          </a:blip>
          <a:srcRect b="0" l="0" r="0" t="0"/>
          <a:stretch/>
        </p:blipFill>
        <p:spPr>
          <a:xfrm>
            <a:off x="2092132" y="4269041"/>
            <a:ext cx="4733540" cy="1862295"/>
          </a:xfrm>
          <a:prstGeom prst="rect">
            <a:avLst/>
          </a:prstGeom>
          <a:noFill/>
          <a:ln>
            <a:noFill/>
          </a:ln>
        </p:spPr>
      </p:pic>
      <p:sp>
        <p:nvSpPr>
          <p:cNvPr id="594" name="Google Shape;594;p56"/>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7"/>
          <p:cNvSpPr txBox="1"/>
          <p:nvPr>
            <p:ph type="title"/>
          </p:nvPr>
        </p:nvSpPr>
        <p:spPr>
          <a:xfrm>
            <a:off x="277078" y="457200"/>
            <a:ext cx="8543926" cy="1066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Expenses</a:t>
            </a:r>
            <a:br>
              <a:rPr lang="en-US">
                <a:latin typeface="Calibri"/>
                <a:ea typeface="Calibri"/>
                <a:cs typeface="Calibri"/>
                <a:sym typeface="Calibri"/>
              </a:rPr>
            </a:br>
            <a:r>
              <a:rPr lang="en-US" sz="3100">
                <a:latin typeface="Calibri"/>
                <a:ea typeface="Calibri"/>
                <a:cs typeface="Calibri"/>
                <a:sym typeface="Calibri"/>
              </a:rPr>
              <a:t>Oct. 31 adjusting entry for accrued interest</a:t>
            </a:r>
            <a:endParaRPr sz="2800">
              <a:latin typeface="Calibri"/>
              <a:ea typeface="Calibri"/>
              <a:cs typeface="Calibri"/>
              <a:sym typeface="Calibri"/>
            </a:endParaRPr>
          </a:p>
        </p:txBody>
      </p:sp>
      <p:sp>
        <p:nvSpPr>
          <p:cNvPr id="600" name="Google Shape;600;p57"/>
          <p:cNvSpPr txBox="1"/>
          <p:nvPr>
            <p:ph idx="1" type="body"/>
          </p:nvPr>
        </p:nvSpPr>
        <p:spPr>
          <a:xfrm>
            <a:off x="304800" y="1752600"/>
            <a:ext cx="8214732" cy="13556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Illustration: Pioneer Advertising signed a three-month note payable in the amount of $5,000 on October 1. The note requires Pioneer to pay interest at an annual rate of 12%.</a:t>
            </a:r>
            <a:endParaRPr sz="2400">
              <a:latin typeface="Calibri"/>
              <a:ea typeface="Calibri"/>
              <a:cs typeface="Calibri"/>
              <a:sym typeface="Calibri"/>
            </a:endParaRPr>
          </a:p>
        </p:txBody>
      </p:sp>
      <p:pic>
        <p:nvPicPr>
          <p:cNvPr descr="An illustration shows the formula for computing interest. The face value of note, $5,000, times the annual interest rate, 12%, times the time in terms of one year, one-twelfth, equals interest, $50." id="601" name="Google Shape;601;p57"/>
          <p:cNvPicPr preferRelativeResize="0"/>
          <p:nvPr>
            <p:ph idx="1" type="body"/>
          </p:nvPr>
        </p:nvPicPr>
        <p:blipFill rotWithShape="1">
          <a:blip r:embed="rId3">
            <a:alphaModFix/>
          </a:blip>
          <a:srcRect b="0" l="0" r="0" t="0"/>
          <a:stretch/>
        </p:blipFill>
        <p:spPr>
          <a:xfrm>
            <a:off x="583394" y="3180761"/>
            <a:ext cx="7676048" cy="1275209"/>
          </a:xfrm>
          <a:prstGeom prst="rect">
            <a:avLst/>
          </a:prstGeom>
          <a:noFill/>
          <a:ln>
            <a:noFill/>
          </a:ln>
        </p:spPr>
      </p:pic>
      <p:sp>
        <p:nvSpPr>
          <p:cNvPr id="602" name="Google Shape;602;p57"/>
          <p:cNvSpPr txBox="1"/>
          <p:nvPr>
            <p:ph idx="2" type="body"/>
          </p:nvPr>
        </p:nvSpPr>
        <p:spPr>
          <a:xfrm>
            <a:off x="391878" y="4728115"/>
            <a:ext cx="8531225" cy="1371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lang="en-US" sz="2400">
                <a:latin typeface="Calibri"/>
                <a:ea typeface="Calibri"/>
                <a:cs typeface="Calibri"/>
                <a:sym typeface="Calibri"/>
              </a:rPr>
              <a:t>Oct. 31	     Interest Expense	     	50</a:t>
            </a:r>
            <a:endParaRPr sz="2400">
              <a:latin typeface="Calibri"/>
              <a:ea typeface="Calibri"/>
              <a:cs typeface="Calibri"/>
              <a:sym typeface="Calibri"/>
            </a:endParaRPr>
          </a:p>
          <a:p>
            <a:pPr indent="-1660524" lvl="0" marL="3605213" rtl="0" algn="l">
              <a:lnSpc>
                <a:spcPct val="90000"/>
              </a:lnSpc>
              <a:spcBef>
                <a:spcPts val="1000"/>
              </a:spcBef>
              <a:spcAft>
                <a:spcPts val="0"/>
              </a:spcAft>
              <a:buSzPts val="2400"/>
              <a:buNone/>
            </a:pPr>
            <a:r>
              <a:rPr lang="en-US" sz="2400">
                <a:latin typeface="Calibri"/>
                <a:ea typeface="Calibri"/>
                <a:cs typeface="Calibri"/>
                <a:sym typeface="Calibri"/>
              </a:rPr>
              <a:t>Interest Payable	          50</a:t>
            </a:r>
            <a:endParaRPr sz="2400">
              <a:latin typeface="Calibri"/>
              <a:ea typeface="Calibri"/>
              <a:cs typeface="Calibri"/>
              <a:sym typeface="Calibri"/>
            </a:endParaRPr>
          </a:p>
        </p:txBody>
      </p:sp>
      <p:sp>
        <p:nvSpPr>
          <p:cNvPr id="603" name="Google Shape;603;p57"/>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Expenses</a:t>
            </a:r>
            <a:br>
              <a:rPr lang="en-US">
                <a:latin typeface="Calibri"/>
                <a:ea typeface="Calibri"/>
                <a:cs typeface="Calibri"/>
                <a:sym typeface="Calibri"/>
              </a:rPr>
            </a:br>
            <a:r>
              <a:rPr lang="en-US" sz="3100">
                <a:latin typeface="Calibri"/>
                <a:ea typeface="Calibri"/>
                <a:cs typeface="Calibri"/>
                <a:sym typeface="Calibri"/>
              </a:rPr>
              <a:t>Account balances for Interest Expense and Int. Payable</a:t>
            </a:r>
            <a:endParaRPr sz="2800">
              <a:latin typeface="Calibri"/>
              <a:ea typeface="Calibri"/>
              <a:cs typeface="Calibri"/>
              <a:sym typeface="Calibri"/>
            </a:endParaRPr>
          </a:p>
        </p:txBody>
      </p:sp>
      <p:pic>
        <p:nvPicPr>
          <p:cNvPr descr="The adjustment for accrued interest is illustrated in five steps. These are Basic Analysis, Equation Analysis, Debit Credit Analysis, Journal Entry, and Posting. The first step is the basic analysis and is labeled as: The expense Interest Expense is increased $50; the liability Interest Payable is increased $50.&#10;The equation analysis step displays the transaction in account analysis format which begins with the accounting equation expressed as: Assets = Liabilities + Stockholders' Equity. The account Interest payable under Liabilities is shown as an increase of $50, and a negative $50 is listed in Interest expense under stockholders’ equity. &#10;The debit credit analysis step indicates: Debits increase expenses: debit Interest Expense $50. Credits increase liabilities: credit Interest Payable $50.&#10;The journal entry is displayed in general journal form. The date is displayed as October 31. The debit part of the transaction is recorded by displaying the account name, interest expense, adjacent to the date in the next column, followed by 905 in the reference column, and its amount of 50 in the debit column. The second part of the transaction is illustrated by displaying the credit account name, Interest payable, slightly indented on the next line, followed by 230 in the reference column. with its amount of 50 in the credit column. Just below slightly indented appears the description of the journal entry as To record interest on notes payable.&#10;Finally, the Posting section shows two t-accounts, Interest Expense and Interest Payable. The interest expense T-account displays a posting for an adjustment on October 31 in the amount of 50 on the debit side, and a balance of 50 also dated October 31 on the debit side. The interest payable t-account displays an adjustment dated October 31 in the amount of 50 on the credit side. The balance is dated October 31 and appears on the credit side in the amount of 50.&#10;" id="609" name="Google Shape;609;p58"/>
          <p:cNvPicPr preferRelativeResize="0"/>
          <p:nvPr>
            <p:ph idx="2" type="pic"/>
          </p:nvPr>
        </p:nvPicPr>
        <p:blipFill rotWithShape="1">
          <a:blip r:embed="rId3">
            <a:alphaModFix/>
          </a:blip>
          <a:srcRect b="0" l="0" r="0" t="0"/>
          <a:stretch/>
        </p:blipFill>
        <p:spPr>
          <a:xfrm>
            <a:off x="901683" y="1716853"/>
            <a:ext cx="7340634" cy="4470144"/>
          </a:xfrm>
          <a:prstGeom prst="rect">
            <a:avLst/>
          </a:prstGeom>
          <a:noFill/>
          <a:ln>
            <a:noFill/>
          </a:ln>
        </p:spPr>
      </p:pic>
      <p:sp>
        <p:nvSpPr>
          <p:cNvPr id="610" name="Google Shape;610;p58"/>
          <p:cNvSpPr txBox="1"/>
          <p:nvPr>
            <p:ph idx="1" type="body"/>
          </p:nvPr>
        </p:nvSpPr>
        <p:spPr>
          <a:xfrm>
            <a:off x="305654" y="6450544"/>
            <a:ext cx="538005" cy="3005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Expenses</a:t>
            </a:r>
            <a:br>
              <a:rPr lang="en-US">
                <a:latin typeface="Calibri"/>
                <a:ea typeface="Calibri"/>
                <a:cs typeface="Calibri"/>
                <a:sym typeface="Calibri"/>
              </a:rPr>
            </a:br>
            <a:r>
              <a:rPr lang="en-US" sz="3100">
                <a:latin typeface="Calibri"/>
                <a:ea typeface="Calibri"/>
                <a:cs typeface="Calibri"/>
                <a:sym typeface="Calibri"/>
              </a:rPr>
              <a:t>Accrued salaries</a:t>
            </a:r>
            <a:endParaRPr sz="3100">
              <a:latin typeface="Calibri"/>
              <a:ea typeface="Calibri"/>
              <a:cs typeface="Calibri"/>
              <a:sym typeface="Calibri"/>
            </a:endParaRPr>
          </a:p>
        </p:txBody>
      </p:sp>
      <p:sp>
        <p:nvSpPr>
          <p:cNvPr id="616" name="Google Shape;616;p59"/>
          <p:cNvSpPr txBox="1"/>
          <p:nvPr>
            <p:ph idx="1" type="body"/>
          </p:nvPr>
        </p:nvSpPr>
        <p:spPr>
          <a:xfrm>
            <a:off x="219031" y="1632030"/>
            <a:ext cx="8601974" cy="188954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Illustration: Pioneer paid salaries and wages on October 26 for the first two weeks (October 15-26). The next payment of salaries will not occur until November 9. The employees receive total salaries of $2,000 for a five-day work week, or $400 per day. Thus, accrued salaries at October 31 are $1,200 ($400 × 3 days).</a:t>
            </a:r>
            <a:endParaRPr/>
          </a:p>
        </p:txBody>
      </p:sp>
      <p:pic>
        <p:nvPicPr>
          <p:cNvPr descr="An image of a calendar for October and November highlights the company's pay periods. October 15th is the start of pay period. October 29, 30 and 31 represent the adjustment period. Two pay days are noted as October 26th and November 9th." id="617" name="Google Shape;617;p59"/>
          <p:cNvPicPr preferRelativeResize="0"/>
          <p:nvPr>
            <p:ph idx="2" type="body"/>
          </p:nvPr>
        </p:nvPicPr>
        <p:blipFill rotWithShape="1">
          <a:blip r:embed="rId3">
            <a:alphaModFix/>
          </a:blip>
          <a:srcRect b="0" l="0" r="0" t="0"/>
          <a:stretch/>
        </p:blipFill>
        <p:spPr>
          <a:xfrm>
            <a:off x="1626072" y="3653784"/>
            <a:ext cx="5754868" cy="2468342"/>
          </a:xfrm>
          <a:prstGeom prst="rect">
            <a:avLst/>
          </a:prstGeom>
          <a:noFill/>
          <a:ln>
            <a:noFill/>
          </a:ln>
        </p:spPr>
      </p:pic>
      <p:sp>
        <p:nvSpPr>
          <p:cNvPr id="618" name="Google Shape;618;p59"/>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Fiscal and Calendar Years</a:t>
            </a:r>
            <a:br>
              <a:rPr lang="en-US">
                <a:latin typeface="Calibri"/>
                <a:ea typeface="Calibri"/>
                <a:cs typeface="Calibri"/>
                <a:sym typeface="Calibri"/>
              </a:rPr>
            </a:br>
            <a:r>
              <a:rPr lang="en-US" sz="3100">
                <a:latin typeface="Calibri"/>
                <a:ea typeface="Calibri"/>
                <a:cs typeface="Calibri"/>
                <a:sym typeface="Calibri"/>
              </a:rPr>
              <a:t>Question</a:t>
            </a:r>
            <a:endParaRPr sz="3100">
              <a:latin typeface="Calibri"/>
              <a:ea typeface="Calibri"/>
              <a:cs typeface="Calibri"/>
              <a:sym typeface="Calibri"/>
            </a:endParaRPr>
          </a:p>
        </p:txBody>
      </p:sp>
      <p:sp>
        <p:nvSpPr>
          <p:cNvPr id="191" name="Google Shape;191;p6"/>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The time period assumption states that:</a:t>
            </a:r>
            <a:endParaRPr/>
          </a:p>
          <a:p>
            <a:pPr indent="-457200" lvl="1" marL="4572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 should be recognized in the accounting period in which it is earned.</a:t>
            </a:r>
            <a:endParaRPr/>
          </a:p>
          <a:p>
            <a:pPr indent="-457200" lvl="1" marL="4572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expenses should be matched with revenues.</a:t>
            </a:r>
            <a:endParaRPr/>
          </a:p>
          <a:p>
            <a:pPr indent="-457200" lvl="1" marL="4572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the economic life of a business can be divided into artificial time periods.</a:t>
            </a:r>
            <a:endParaRPr/>
          </a:p>
          <a:p>
            <a:pPr indent="-457200" lvl="1" marL="4572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the fiscal year should correspond with the calendar year.</a:t>
            </a:r>
            <a:endParaRPr sz="2600">
              <a:solidFill>
                <a:srgbClr val="1919F3"/>
              </a:solidFill>
              <a:latin typeface="Calibri"/>
              <a:ea typeface="Calibri"/>
              <a:cs typeface="Calibri"/>
              <a:sym typeface="Calibri"/>
            </a:endParaRPr>
          </a:p>
        </p:txBody>
      </p:sp>
      <p:sp>
        <p:nvSpPr>
          <p:cNvPr id="192" name="Google Shape;192;p6"/>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42857"/>
              <a:buFont typeface="Calibri"/>
              <a:buNone/>
            </a:pPr>
            <a:r>
              <a:rPr lang="en-US">
                <a:latin typeface="Calibri"/>
                <a:ea typeface="Calibri"/>
                <a:cs typeface="Calibri"/>
                <a:sym typeface="Calibri"/>
              </a:rPr>
              <a:t>Accrued Expenses</a:t>
            </a:r>
            <a:br>
              <a:rPr lang="en-US">
                <a:latin typeface="Calibri"/>
                <a:ea typeface="Calibri"/>
                <a:cs typeface="Calibri"/>
                <a:sym typeface="Calibri"/>
              </a:rPr>
            </a:br>
            <a:r>
              <a:rPr lang="en-US" sz="2800">
                <a:latin typeface="Calibri"/>
                <a:ea typeface="Calibri"/>
                <a:cs typeface="Calibri"/>
                <a:sym typeface="Calibri"/>
              </a:rPr>
              <a:t>Oct. 31 adjusting entry for accrued salaries</a:t>
            </a:r>
            <a:endParaRPr sz="2800">
              <a:latin typeface="Calibri"/>
              <a:ea typeface="Calibri"/>
              <a:cs typeface="Calibri"/>
              <a:sym typeface="Calibri"/>
            </a:endParaRPr>
          </a:p>
        </p:txBody>
      </p:sp>
      <p:pic>
        <p:nvPicPr>
          <p:cNvPr descr="The adjustment for accrued salaries is illustrated in five steps. These are Basic Analysis, Equation Analysis, Debit Credit Analysis, Journal Entry, and Posting. The first step is the basic analysis and is labeled as: The expense Salaries and Wages Expense is increased $1,200; the liability Salaries and Wages Payable is increased $1,200.&#10;The equation analysis step displays the transaction in account analysis format which begins with the accounting equation expressed as: Assets = Liabilities + Stockholders' Equity. A $1,200 increase is listed under salaries and wages payable in the Liabilities section, with a negative $1,200 listed under salaries and wages expense under stockholders’ equity. &#10;The debit credit analysis step indicates: Debits increase expenses: debit Salaries and Wages $1,200. Credits increase liabilities: credit Salaries and Wages Payable $1,200.&#10;The journal entry is displayed in general journal form. The date is displayed as October 31. The debit part of the transaction is recorded by displaying the account name, salaries and wages expense, adjacent to the date in the next column, with 726 displayed in the reference column, and its amount of 1,200 in the debit column. The second part of the transaction is illustrated by displaying the credit account name, salaries and wages payable, slightly indented on the next line, with 212 displayed in the reference column, and its 1.200 amount in the credit column. Just below and slightly indented appears the description of the journal entry as To record accrued salaries and wages.&#10;Finally, the Posting section shows two t-accounts, salaries and wages expense, and salaries and wages payable. The salaries and wages expense T-account displays a posting on October 26 in the amount of 4,000, an adjustment on October 31 in the amount of 1,200, and a balance of 5,200 also dated October 31, all on the debit side. The salaries and wages payable t-account displays an adjustment dated October 31 in the amount of 1,200, and a balance dated October 31 of 1,200, both on the credit side.&#10;" id="624" name="Google Shape;624;p60"/>
          <p:cNvPicPr preferRelativeResize="0"/>
          <p:nvPr>
            <p:ph idx="2" type="pic"/>
          </p:nvPr>
        </p:nvPicPr>
        <p:blipFill rotWithShape="1">
          <a:blip r:embed="rId3">
            <a:alphaModFix/>
          </a:blip>
          <a:srcRect b="0" l="0" r="0" t="0"/>
          <a:stretch/>
        </p:blipFill>
        <p:spPr>
          <a:xfrm>
            <a:off x="950562" y="1543371"/>
            <a:ext cx="7242876" cy="4576788"/>
          </a:xfrm>
          <a:prstGeom prst="rect">
            <a:avLst/>
          </a:prstGeom>
          <a:noFill/>
          <a:ln>
            <a:noFill/>
          </a:ln>
        </p:spPr>
      </p:pic>
      <p:sp>
        <p:nvSpPr>
          <p:cNvPr id="625" name="Google Shape;625;p60"/>
          <p:cNvSpPr txBox="1"/>
          <p:nvPr>
            <p:ph idx="1" type="body"/>
          </p:nvPr>
        </p:nvSpPr>
        <p:spPr>
          <a:xfrm>
            <a:off x="305654" y="6462369"/>
            <a:ext cx="591805" cy="2864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3</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Accrued Expenses</a:t>
            </a:r>
            <a:br>
              <a:rPr lang="en-US">
                <a:latin typeface="Calibri"/>
                <a:ea typeface="Calibri"/>
                <a:cs typeface="Calibri"/>
                <a:sym typeface="Calibri"/>
              </a:rPr>
            </a:br>
            <a:r>
              <a:rPr lang="en-US" sz="3100">
                <a:latin typeface="Calibri"/>
                <a:ea typeface="Calibri"/>
                <a:cs typeface="Calibri"/>
                <a:sym typeface="Calibri"/>
              </a:rPr>
              <a:t>Accounting for Accrued Expenses</a:t>
            </a:r>
            <a:endParaRPr sz="2800">
              <a:latin typeface="Calibri"/>
              <a:ea typeface="Calibri"/>
              <a:cs typeface="Calibri"/>
              <a:sym typeface="Calibri"/>
            </a:endParaRPr>
          </a:p>
        </p:txBody>
      </p:sp>
      <p:graphicFrame>
        <p:nvGraphicFramePr>
          <p:cNvPr id="631" name="Google Shape;631;p61"/>
          <p:cNvGraphicFramePr/>
          <p:nvPr/>
        </p:nvGraphicFramePr>
        <p:xfrm>
          <a:off x="277078" y="2819400"/>
          <a:ext cx="3000000" cy="3000000"/>
        </p:xfrm>
        <a:graphic>
          <a:graphicData uri="http://schemas.openxmlformats.org/drawingml/2006/table">
            <a:tbl>
              <a:tblPr bandRow="1" firstRow="1">
                <a:noFill/>
                <a:tableStyleId>{111F7FA8-C6DB-4FE8-A5DC-467F0DEA6CE2}</a:tableStyleId>
              </a:tblPr>
              <a:tblGrid>
                <a:gridCol w="2132800"/>
                <a:gridCol w="2132800"/>
                <a:gridCol w="2361325"/>
                <a:gridCol w="1904300"/>
              </a:tblGrid>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Examples</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Reason for Adjustment</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Accounts Before Adjustment </a:t>
                      </a:r>
                      <a:endParaRPr sz="1800">
                        <a:latin typeface="Calibri"/>
                        <a:ea typeface="Calibri"/>
                        <a:cs typeface="Calibri"/>
                        <a:sym typeface="Calibri"/>
                      </a:endParaRPr>
                    </a:p>
                  </a:txBody>
                  <a:tcPr marT="45725" marB="45725" marR="91400" marL="91400" anchor="b"/>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Adjusting Entry</a:t>
                      </a:r>
                      <a:endParaRPr sz="1800">
                        <a:latin typeface="Calibri"/>
                        <a:ea typeface="Calibri"/>
                        <a:cs typeface="Calibri"/>
                        <a:sym typeface="Calibri"/>
                      </a:endParaRPr>
                    </a:p>
                  </a:txBody>
                  <a:tcPr marT="45725" marB="45725" marR="91400" marL="91400" anchor="b"/>
                </a:tc>
              </a:tr>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Interest, rent, salaries</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Expenses have been incurred but not yet paid in cash or recorded.</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Expenses understated. Liabilities understated. </a:t>
                      </a:r>
                      <a:endParaRPr sz="1800">
                        <a:latin typeface="Calibri"/>
                        <a:ea typeface="Calibri"/>
                        <a:cs typeface="Calibri"/>
                        <a:sym typeface="Calibri"/>
                      </a:endParaRPr>
                    </a:p>
                  </a:txBody>
                  <a:tcPr marT="45725" marB="45725" marR="91400" marL="9140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Expenses </a:t>
                      </a:r>
                      <a:endParaRPr/>
                    </a:p>
                    <a:p>
                      <a:pPr indent="0" lvl="0" marL="0" marR="0" rtl="0" algn="l">
                        <a:spcBef>
                          <a:spcPts val="0"/>
                        </a:spcBef>
                        <a:spcAft>
                          <a:spcPts val="0"/>
                        </a:spcAft>
                        <a:buNone/>
                      </a:pPr>
                      <a:r>
                        <a:rPr lang="en-US" sz="1800" u="none" strike="noStrike">
                          <a:latin typeface="Calibri"/>
                          <a:ea typeface="Calibri"/>
                          <a:cs typeface="Calibri"/>
                          <a:sym typeface="Calibri"/>
                        </a:rPr>
                        <a:t>      Cr. Liabilities</a:t>
                      </a:r>
                      <a:endParaRPr sz="1800">
                        <a:latin typeface="Calibri"/>
                        <a:ea typeface="Calibri"/>
                        <a:cs typeface="Calibri"/>
                        <a:sym typeface="Calibri"/>
                      </a:endParaRPr>
                    </a:p>
                  </a:txBody>
                  <a:tcPr marT="45725" marB="45725" marR="91400" marL="91400"/>
                </a:tc>
              </a:tr>
            </a:tbl>
          </a:graphicData>
        </a:graphic>
      </p:graphicFrame>
      <p:sp>
        <p:nvSpPr>
          <p:cNvPr id="632" name="Google Shape;632;p61"/>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3200"/>
              <a:buFont typeface="Calibri"/>
              <a:buNone/>
            </a:pPr>
            <a:r>
              <a:rPr b="1" lang="en-US" sz="3200">
                <a:latin typeface="Calibri"/>
                <a:ea typeface="Calibri"/>
                <a:cs typeface="Calibri"/>
                <a:sym typeface="Calibri"/>
              </a:rPr>
              <a:t>People, Planet, and Profit Insight</a:t>
            </a:r>
            <a:endParaRPr b="1" sz="3200">
              <a:latin typeface="Calibri"/>
              <a:ea typeface="Calibri"/>
              <a:cs typeface="Calibri"/>
              <a:sym typeface="Calibri"/>
            </a:endParaRPr>
          </a:p>
        </p:txBody>
      </p:sp>
      <p:sp>
        <p:nvSpPr>
          <p:cNvPr id="638" name="Google Shape;638;p62"/>
          <p:cNvSpPr txBox="1"/>
          <p:nvPr>
            <p:ph idx="2" type="body"/>
          </p:nvPr>
        </p:nvSpPr>
        <p:spPr>
          <a:xfrm>
            <a:off x="245323" y="1892935"/>
            <a:ext cx="7069877" cy="411734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000"/>
              <a:buNone/>
            </a:pPr>
            <a:r>
              <a:rPr b="1" lang="en-US" sz="2000">
                <a:latin typeface="Calibri"/>
                <a:ea typeface="Calibri"/>
                <a:cs typeface="Calibri"/>
                <a:sym typeface="Calibri"/>
              </a:rPr>
              <a:t>Got Junk?</a:t>
            </a:r>
            <a:endParaRPr/>
          </a:p>
          <a:p>
            <a:pPr indent="0" lvl="0" marL="0" rtl="0" algn="l">
              <a:lnSpc>
                <a:spcPct val="90000"/>
              </a:lnSpc>
              <a:spcBef>
                <a:spcPts val="1000"/>
              </a:spcBef>
              <a:spcAft>
                <a:spcPts val="0"/>
              </a:spcAft>
              <a:buSzPts val="2000"/>
              <a:buNone/>
            </a:pPr>
            <a:r>
              <a:rPr lang="en-US" sz="2000">
                <a:latin typeface="Calibri"/>
                <a:ea typeface="Calibri"/>
                <a:cs typeface="Calibri"/>
                <a:sym typeface="Calibri"/>
              </a:rPr>
              <a:t>Do you have an old computer or two that you no longer use? How about an old TV that needs replacing? Many people do. Approximately 163,000 computers and televisions become obsolete each day. Yet, in a recent year, only 11% of computers were recycled. It is estimated that 75% of all computers ever sold are sitting in storage somewhere, waiting to be disposed of. Each of these old TVs and computers is loaded with lead, cadmium, mercury, and other toxic chemicals. If you have one of these electronic gadgets, you have a responsibility, and a probable cost, for disposing of it. Companies have the same problem, but their discarded materials may include lead paint, asbestos, and other toxic chemicals.</a:t>
            </a:r>
            <a:endParaRPr/>
          </a:p>
        </p:txBody>
      </p:sp>
      <p:pic>
        <p:nvPicPr>
          <p:cNvPr descr="A recycle trash bin with electronic wastes." id="639" name="Google Shape;639;p62"/>
          <p:cNvPicPr preferRelativeResize="0"/>
          <p:nvPr>
            <p:ph idx="1" type="body"/>
          </p:nvPr>
        </p:nvPicPr>
        <p:blipFill rotWithShape="1">
          <a:blip r:embed="rId3">
            <a:alphaModFix/>
          </a:blip>
          <a:srcRect b="0" l="0" r="0" t="0"/>
          <a:stretch/>
        </p:blipFill>
        <p:spPr>
          <a:xfrm>
            <a:off x="7474074" y="2715961"/>
            <a:ext cx="1469205" cy="1639437"/>
          </a:xfrm>
          <a:prstGeom prst="rect">
            <a:avLst/>
          </a:prstGeom>
          <a:noFill/>
          <a:ln>
            <a:noFill/>
          </a:ln>
        </p:spPr>
      </p:pic>
      <p:sp>
        <p:nvSpPr>
          <p:cNvPr id="640" name="Google Shape;640;p62"/>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3"/>
          <p:cNvSpPr txBox="1"/>
          <p:nvPr>
            <p:ph type="title"/>
          </p:nvPr>
        </p:nvSpPr>
        <p:spPr>
          <a:xfrm>
            <a:off x="277078" y="457200"/>
            <a:ext cx="6666647"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b="1" lang="en-US" sz="3600">
                <a:latin typeface="Calibri"/>
                <a:ea typeface="Calibri"/>
                <a:cs typeface="Calibri"/>
                <a:sym typeface="Calibri"/>
              </a:rPr>
              <a:t>People, Planet, and Profit Insight (Question and Answer)</a:t>
            </a:r>
            <a:endParaRPr b="1" sz="3200">
              <a:latin typeface="Calibri"/>
              <a:ea typeface="Calibri"/>
              <a:cs typeface="Calibri"/>
              <a:sym typeface="Calibri"/>
            </a:endParaRPr>
          </a:p>
        </p:txBody>
      </p:sp>
      <p:sp>
        <p:nvSpPr>
          <p:cNvPr id="646" name="Google Shape;646;p63"/>
          <p:cNvSpPr txBox="1"/>
          <p:nvPr>
            <p:ph idx="1" type="body"/>
          </p:nvPr>
        </p:nvSpPr>
        <p:spPr>
          <a:xfrm>
            <a:off x="304800" y="1652583"/>
            <a:ext cx="6896100" cy="462439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Got Junk?</a:t>
            </a:r>
            <a:endParaRPr sz="1800">
              <a:latin typeface="Calibri"/>
              <a:ea typeface="Calibri"/>
              <a:cs typeface="Calibri"/>
              <a:sym typeface="Calibri"/>
            </a:endParaRPr>
          </a:p>
          <a:p>
            <a:pPr indent="0" lvl="0" marL="0" rtl="0" algn="l">
              <a:lnSpc>
                <a:spcPct val="100000"/>
              </a:lnSpc>
              <a:spcBef>
                <a:spcPts val="624"/>
              </a:spcBef>
              <a:spcAft>
                <a:spcPts val="0"/>
              </a:spcAft>
              <a:buSzPts val="1800"/>
              <a:buNone/>
            </a:pPr>
            <a:r>
              <a:rPr lang="en-US" sz="1800">
                <a:latin typeface="Calibri"/>
                <a:ea typeface="Calibri"/>
                <a:cs typeface="Calibri"/>
                <a:sym typeface="Calibri"/>
              </a:rPr>
              <a:t>What accounting issue might this cause for companies?</a:t>
            </a:r>
            <a:endParaRPr/>
          </a:p>
          <a:p>
            <a:pPr indent="0" lvl="0" marL="0" rtl="0" algn="l">
              <a:lnSpc>
                <a:spcPct val="100000"/>
              </a:lnSpc>
              <a:spcBef>
                <a:spcPts val="2424"/>
              </a:spcBef>
              <a:spcAft>
                <a:spcPts val="0"/>
              </a:spcAft>
              <a:buSzPts val="1800"/>
              <a:buNone/>
            </a:pPr>
            <a:r>
              <a:rPr lang="en-US" sz="1800">
                <a:solidFill>
                  <a:srgbClr val="911B21"/>
                </a:solidFill>
                <a:latin typeface="Calibri"/>
                <a:ea typeface="Calibri"/>
                <a:cs typeface="Calibri"/>
                <a:sym typeface="Calibri"/>
              </a:rPr>
              <a:t>Answer:</a:t>
            </a:r>
            <a:endParaRPr/>
          </a:p>
          <a:p>
            <a:pPr indent="0" lvl="0" marL="0" rtl="0" algn="l">
              <a:lnSpc>
                <a:spcPct val="100000"/>
              </a:lnSpc>
              <a:spcBef>
                <a:spcPts val="624"/>
              </a:spcBef>
              <a:spcAft>
                <a:spcPts val="0"/>
              </a:spcAft>
              <a:buSzPts val="1800"/>
              <a:buNone/>
            </a:pPr>
            <a:r>
              <a:rPr lang="en-US" sz="1800">
                <a:latin typeface="Calibri"/>
                <a:ea typeface="Calibri"/>
                <a:cs typeface="Calibri"/>
                <a:sym typeface="Calibri"/>
              </a:rPr>
              <a:t>The balance sheet should provide a fair representation of what a company owns and what it owes. If significant obligations of the company are not reported on the balance sheet, the company's net worth (its equity) will be overstated. While it is true that it is not possible to estimate the </a:t>
            </a:r>
            <a:r>
              <a:rPr b="1" lang="en-US" sz="1800">
                <a:latin typeface="Calibri"/>
                <a:ea typeface="Calibri"/>
                <a:cs typeface="Calibri"/>
                <a:sym typeface="Calibri"/>
              </a:rPr>
              <a:t>exact</a:t>
            </a:r>
            <a:r>
              <a:rPr lang="en-US" sz="1800">
                <a:latin typeface="Calibri"/>
                <a:ea typeface="Calibri"/>
                <a:cs typeface="Calibri"/>
                <a:sym typeface="Calibri"/>
              </a:rPr>
              <a:t> amount of future environmental cleanup costs, it is becoming clear that companies will be held accountable. Therefore, it seems reasonable to accrue for environmental costs. Recognition of these liabilities provides a more accurate picture of the company's financial position. It also has the potential to improve the environment. As companies are forced to report these amounts on their financial statements, they will start to look for more effective and efficient means to reduce toxic waste and therefore reduce their costs.</a:t>
            </a:r>
            <a:endParaRPr/>
          </a:p>
        </p:txBody>
      </p:sp>
      <p:pic>
        <p:nvPicPr>
          <p:cNvPr descr="A recycle trash bin with electronic wastes." id="647" name="Google Shape;647;p63"/>
          <p:cNvPicPr preferRelativeResize="0"/>
          <p:nvPr>
            <p:ph idx="1" type="body"/>
          </p:nvPr>
        </p:nvPicPr>
        <p:blipFill rotWithShape="1">
          <a:blip r:embed="rId3">
            <a:alphaModFix/>
          </a:blip>
          <a:srcRect b="0" l="0" r="0" t="0"/>
          <a:stretch/>
        </p:blipFill>
        <p:spPr>
          <a:xfrm>
            <a:off x="7474074" y="2715961"/>
            <a:ext cx="1469205" cy="1639437"/>
          </a:xfrm>
          <a:prstGeom prst="rect">
            <a:avLst/>
          </a:prstGeom>
          <a:noFill/>
          <a:ln>
            <a:noFill/>
          </a:ln>
        </p:spPr>
      </p:pic>
      <p:sp>
        <p:nvSpPr>
          <p:cNvPr id="648" name="Google Shape;648;p63"/>
          <p:cNvSpPr txBox="1"/>
          <p:nvPr>
            <p:ph idx="6" type="body"/>
          </p:nvPr>
        </p:nvSpPr>
        <p:spPr>
          <a:xfrm>
            <a:off x="296073" y="6462461"/>
            <a:ext cx="650985" cy="26085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3</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Summary of Basic Relationships</a:t>
            </a:r>
            <a:endParaRPr>
              <a:latin typeface="Calibri"/>
              <a:ea typeface="Calibri"/>
              <a:cs typeface="Calibri"/>
              <a:sym typeface="Calibri"/>
            </a:endParaRPr>
          </a:p>
        </p:txBody>
      </p:sp>
      <p:graphicFrame>
        <p:nvGraphicFramePr>
          <p:cNvPr id="654" name="Google Shape;654;p64"/>
          <p:cNvGraphicFramePr/>
          <p:nvPr/>
        </p:nvGraphicFramePr>
        <p:xfrm>
          <a:off x="304800" y="1752600"/>
          <a:ext cx="3000000" cy="3000000"/>
        </p:xfrm>
        <a:graphic>
          <a:graphicData uri="http://schemas.openxmlformats.org/drawingml/2006/table">
            <a:tbl>
              <a:tblPr bandRow="1" firstRow="1">
                <a:noFill/>
                <a:tableStyleId>{111F7FA8-C6DB-4FE8-A5DC-467F0DEA6CE2}</a:tableStyleId>
              </a:tblPr>
              <a:tblGrid>
                <a:gridCol w="2844800"/>
                <a:gridCol w="3098800"/>
                <a:gridCol w="2590800"/>
              </a:tblGrid>
              <a:tr h="370850">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Type of Adjustment</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Accounts Before Adjustment</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Adjusting Entry</a:t>
                      </a:r>
                      <a:endParaRPr sz="18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b="1" lang="en-US" sz="1800" u="none" strike="noStrike">
                          <a:latin typeface="Calibri"/>
                          <a:ea typeface="Calibri"/>
                          <a:cs typeface="Calibri"/>
                          <a:sym typeface="Calibri"/>
                        </a:rPr>
                        <a:t>Prepaid expenses</a:t>
                      </a:r>
                      <a:endParaRPr b="1"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Assets overstated.</a:t>
                      </a:r>
                      <a:endParaRPr/>
                    </a:p>
                    <a:p>
                      <a:pPr indent="0" lvl="0" marL="0" marR="0" rtl="0" algn="l">
                        <a:spcBef>
                          <a:spcPts val="0"/>
                        </a:spcBef>
                        <a:spcAft>
                          <a:spcPts val="0"/>
                        </a:spcAft>
                        <a:buNone/>
                      </a:pPr>
                      <a:r>
                        <a:rPr lang="en-US" sz="1800" u="none" strike="noStrike">
                          <a:latin typeface="Calibri"/>
                          <a:ea typeface="Calibri"/>
                          <a:cs typeface="Calibri"/>
                          <a:sym typeface="Calibri"/>
                        </a:rPr>
                        <a:t>Expenses understated.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Expenses</a:t>
                      </a:r>
                      <a:endParaRPr/>
                    </a:p>
                    <a:p>
                      <a:pPr indent="0" lvl="0" marL="0" marR="0" rtl="0" algn="l">
                        <a:spcBef>
                          <a:spcPts val="0"/>
                        </a:spcBef>
                        <a:spcAft>
                          <a:spcPts val="0"/>
                        </a:spcAft>
                        <a:buNone/>
                      </a:pPr>
                      <a:r>
                        <a:rPr lang="en-US" sz="1800" u="none" strike="noStrike">
                          <a:latin typeface="Calibri"/>
                          <a:ea typeface="Calibri"/>
                          <a:cs typeface="Calibri"/>
                          <a:sym typeface="Calibri"/>
                        </a:rPr>
                        <a:t>       Cr. Assets or </a:t>
                      </a:r>
                      <a:endParaRPr/>
                    </a:p>
                    <a:p>
                      <a:pPr indent="0" lvl="0" marL="0" marR="0" rtl="0" algn="l">
                        <a:spcBef>
                          <a:spcPts val="0"/>
                        </a:spcBef>
                        <a:spcAft>
                          <a:spcPts val="0"/>
                        </a:spcAft>
                        <a:buNone/>
                      </a:pPr>
                      <a:r>
                        <a:rPr lang="en-US" sz="1800" u="none" strike="noStrike">
                          <a:latin typeface="Calibri"/>
                          <a:ea typeface="Calibri"/>
                          <a:cs typeface="Calibri"/>
                          <a:sym typeface="Calibri"/>
                        </a:rPr>
                        <a:t>       Contra Assets</a:t>
                      </a:r>
                      <a:endParaRPr b="0" i="0" sz="1800" u="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b="1" lang="en-US" sz="1800" u="none" strike="noStrike">
                          <a:latin typeface="Calibri"/>
                          <a:ea typeface="Calibri"/>
                          <a:cs typeface="Calibri"/>
                          <a:sym typeface="Calibri"/>
                        </a:rPr>
                        <a:t>Unearned revenues</a:t>
                      </a:r>
                      <a:endParaRPr b="1"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Liabilities overstated.</a:t>
                      </a:r>
                      <a:endParaRPr/>
                    </a:p>
                    <a:p>
                      <a:pPr indent="0" lvl="0" marL="0" marR="0" rtl="0" algn="l">
                        <a:spcBef>
                          <a:spcPts val="0"/>
                        </a:spcBef>
                        <a:spcAft>
                          <a:spcPts val="0"/>
                        </a:spcAft>
                        <a:buNone/>
                      </a:pPr>
                      <a:r>
                        <a:rPr lang="en-US" sz="1800" u="none" strike="noStrike">
                          <a:latin typeface="Calibri"/>
                          <a:ea typeface="Calibri"/>
                          <a:cs typeface="Calibri"/>
                          <a:sym typeface="Calibri"/>
                        </a:rPr>
                        <a:t>Revenues understated.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Liabilities</a:t>
                      </a:r>
                      <a:endParaRPr/>
                    </a:p>
                    <a:p>
                      <a:pPr indent="0" lvl="0" marL="0" marR="0" rtl="0" algn="l">
                        <a:spcBef>
                          <a:spcPts val="0"/>
                        </a:spcBef>
                        <a:spcAft>
                          <a:spcPts val="0"/>
                        </a:spcAft>
                        <a:buNone/>
                      </a:pPr>
                      <a:r>
                        <a:rPr lang="en-US" sz="1800" u="none" strike="noStrike">
                          <a:latin typeface="Calibri"/>
                          <a:ea typeface="Calibri"/>
                          <a:cs typeface="Calibri"/>
                          <a:sym typeface="Calibri"/>
                        </a:rPr>
                        <a:t>      Cr. Revenues</a:t>
                      </a:r>
                      <a:endParaRPr b="0" i="0" sz="1800" u="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b="1" lang="en-US" sz="1800" u="none" strike="noStrike">
                          <a:latin typeface="Calibri"/>
                          <a:ea typeface="Calibri"/>
                          <a:cs typeface="Calibri"/>
                          <a:sym typeface="Calibri"/>
                        </a:rPr>
                        <a:t>Accrued revenues</a:t>
                      </a:r>
                      <a:endParaRPr b="1"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Assets understated.</a:t>
                      </a:r>
                      <a:endParaRPr/>
                    </a:p>
                    <a:p>
                      <a:pPr indent="0" lvl="0" marL="0" marR="0" rtl="0" algn="l">
                        <a:spcBef>
                          <a:spcPts val="0"/>
                        </a:spcBef>
                        <a:spcAft>
                          <a:spcPts val="0"/>
                        </a:spcAft>
                        <a:buNone/>
                      </a:pPr>
                      <a:r>
                        <a:rPr lang="en-US" sz="1800" u="none" strike="noStrike">
                          <a:latin typeface="Calibri"/>
                          <a:ea typeface="Calibri"/>
                          <a:cs typeface="Calibri"/>
                          <a:sym typeface="Calibri"/>
                        </a:rPr>
                        <a:t>Revenues understated.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Assets</a:t>
                      </a:r>
                      <a:endParaRPr/>
                    </a:p>
                    <a:p>
                      <a:pPr indent="0" lvl="0" marL="0" marR="0" rtl="0" algn="l">
                        <a:spcBef>
                          <a:spcPts val="0"/>
                        </a:spcBef>
                        <a:spcAft>
                          <a:spcPts val="0"/>
                        </a:spcAft>
                        <a:buNone/>
                      </a:pPr>
                      <a:r>
                        <a:rPr lang="en-US" sz="1800" u="none" strike="noStrike">
                          <a:latin typeface="Calibri"/>
                          <a:ea typeface="Calibri"/>
                          <a:cs typeface="Calibri"/>
                          <a:sym typeface="Calibri"/>
                        </a:rPr>
                        <a:t>      Cr. Revenues</a:t>
                      </a:r>
                      <a:endParaRPr sz="1800">
                        <a:latin typeface="Calibri"/>
                        <a:ea typeface="Calibri"/>
                        <a:cs typeface="Calibri"/>
                        <a:sym typeface="Calibri"/>
                      </a:endParaRPr>
                    </a:p>
                  </a:txBody>
                  <a:tcPr marT="45725" marB="45725" marR="91450" marL="91450"/>
                </a:tc>
              </a:tr>
              <a:tr h="370850">
                <a:tc>
                  <a:txBody>
                    <a:bodyPr/>
                    <a:lstStyle/>
                    <a:p>
                      <a:pPr indent="0" lvl="0" marL="0" marR="0" rtl="0" algn="l">
                        <a:spcBef>
                          <a:spcPts val="0"/>
                        </a:spcBef>
                        <a:spcAft>
                          <a:spcPts val="0"/>
                        </a:spcAft>
                        <a:buNone/>
                      </a:pPr>
                      <a:r>
                        <a:rPr b="1" lang="en-US" sz="1800" u="none" strike="noStrike">
                          <a:latin typeface="Calibri"/>
                          <a:ea typeface="Calibri"/>
                          <a:cs typeface="Calibri"/>
                          <a:sym typeface="Calibri"/>
                        </a:rPr>
                        <a:t>Accrued expenses</a:t>
                      </a:r>
                      <a:endParaRPr b="1"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Expenses understated.</a:t>
                      </a:r>
                      <a:endParaRPr/>
                    </a:p>
                    <a:p>
                      <a:pPr indent="0" lvl="0" marL="0" marR="0" rtl="0" algn="l">
                        <a:spcBef>
                          <a:spcPts val="0"/>
                        </a:spcBef>
                        <a:spcAft>
                          <a:spcPts val="0"/>
                        </a:spcAft>
                        <a:buNone/>
                      </a:pPr>
                      <a:r>
                        <a:rPr lang="en-US" sz="1800" u="none" strike="noStrike">
                          <a:latin typeface="Calibri"/>
                          <a:ea typeface="Calibri"/>
                          <a:cs typeface="Calibri"/>
                          <a:sym typeface="Calibri"/>
                        </a:rPr>
                        <a:t>Liabilities understated.</a:t>
                      </a:r>
                      <a:endParaRPr sz="1800">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800" u="none" strike="noStrike">
                          <a:latin typeface="Calibri"/>
                          <a:ea typeface="Calibri"/>
                          <a:cs typeface="Calibri"/>
                          <a:sym typeface="Calibri"/>
                        </a:rPr>
                        <a:t>Dr. Expenses</a:t>
                      </a:r>
                      <a:endParaRPr/>
                    </a:p>
                    <a:p>
                      <a:pPr indent="0" lvl="0" marL="0" marR="0" rtl="0" algn="l">
                        <a:spcBef>
                          <a:spcPts val="0"/>
                        </a:spcBef>
                        <a:spcAft>
                          <a:spcPts val="0"/>
                        </a:spcAft>
                        <a:buNone/>
                      </a:pPr>
                      <a:r>
                        <a:rPr lang="en-US" sz="1800" u="none" strike="noStrike">
                          <a:latin typeface="Calibri"/>
                          <a:ea typeface="Calibri"/>
                          <a:cs typeface="Calibri"/>
                          <a:sym typeface="Calibri"/>
                        </a:rPr>
                        <a:t>      Cr. Liabilities</a:t>
                      </a:r>
                      <a:endParaRPr sz="1800">
                        <a:latin typeface="Calibri"/>
                        <a:ea typeface="Calibri"/>
                        <a:cs typeface="Calibri"/>
                        <a:sym typeface="Calibri"/>
                      </a:endParaRPr>
                    </a:p>
                  </a:txBody>
                  <a:tcPr marT="45725" marB="45725" marR="91450" marL="91450"/>
                </a:tc>
              </a:tr>
            </a:tbl>
          </a:graphicData>
        </a:graphic>
      </p:graphicFrame>
      <p:sp>
        <p:nvSpPr>
          <p:cNvPr id="655" name="Google Shape;655;p64"/>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5"/>
          <p:cNvSpPr txBox="1"/>
          <p:nvPr>
            <p:ph type="title"/>
          </p:nvPr>
        </p:nvSpPr>
        <p:spPr>
          <a:xfrm>
            <a:off x="277078" y="457199"/>
            <a:ext cx="8543926" cy="1156009"/>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3: Adjusting Entries for Accruals</a:t>
            </a:r>
            <a:br>
              <a:rPr lang="en-US" sz="3200">
                <a:latin typeface="Calibri"/>
                <a:ea typeface="Calibri"/>
                <a:cs typeface="Calibri"/>
                <a:sym typeface="Calibri"/>
              </a:rPr>
            </a:br>
            <a:r>
              <a:rPr lang="en-US" sz="3100">
                <a:latin typeface="Calibri"/>
                <a:ea typeface="Calibri"/>
                <a:cs typeface="Calibri"/>
                <a:sym typeface="Calibri"/>
              </a:rPr>
              <a:t>Information</a:t>
            </a:r>
            <a:endParaRPr sz="3100">
              <a:latin typeface="Calibri"/>
              <a:ea typeface="Calibri"/>
              <a:cs typeface="Calibri"/>
              <a:sym typeface="Calibri"/>
            </a:endParaRPr>
          </a:p>
        </p:txBody>
      </p:sp>
      <p:sp>
        <p:nvSpPr>
          <p:cNvPr id="661" name="Google Shape;661;p65"/>
          <p:cNvSpPr txBox="1"/>
          <p:nvPr>
            <p:ph idx="1" type="body"/>
          </p:nvPr>
        </p:nvSpPr>
        <p:spPr>
          <a:xfrm>
            <a:off x="304800" y="1572306"/>
            <a:ext cx="8516204" cy="4627845"/>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SzPts val="2400"/>
              <a:buNone/>
            </a:pPr>
            <a:r>
              <a:rPr lang="en-US" sz="2400">
                <a:latin typeface="Calibri"/>
                <a:ea typeface="Calibri"/>
                <a:cs typeface="Calibri"/>
                <a:sym typeface="Calibri"/>
              </a:rPr>
              <a:t>Micro Computer Services began operations on August 1, 2022. At the end of August 2022, management prepares monthly financial statements. The following information relates to August.</a:t>
            </a:r>
            <a:endParaRPr/>
          </a:p>
          <a:p>
            <a:pPr indent="-457200" lvl="0" marL="693738" rtl="0" algn="l">
              <a:lnSpc>
                <a:spcPct val="100000"/>
              </a:lnSpc>
              <a:spcBef>
                <a:spcPts val="600"/>
              </a:spcBef>
              <a:spcAft>
                <a:spcPts val="0"/>
              </a:spcAft>
              <a:buClr>
                <a:srgbClr val="911B21"/>
              </a:buClr>
              <a:buSzPts val="2400"/>
              <a:buFont typeface="Arial"/>
              <a:buAutoNum type="arabicPeriod"/>
            </a:pPr>
            <a:r>
              <a:rPr lang="en-US" sz="2400">
                <a:latin typeface="Calibri"/>
                <a:ea typeface="Calibri"/>
                <a:cs typeface="Calibri"/>
                <a:sym typeface="Calibri"/>
              </a:rPr>
              <a:t>At August 31, the company owed its employees $800 in salaries and wages that will be paid on September 1.</a:t>
            </a:r>
            <a:endParaRPr/>
          </a:p>
          <a:p>
            <a:pPr indent="-457200" lvl="0" marL="693738" rtl="0" algn="l">
              <a:lnSpc>
                <a:spcPct val="100000"/>
              </a:lnSpc>
              <a:spcBef>
                <a:spcPts val="600"/>
              </a:spcBef>
              <a:spcAft>
                <a:spcPts val="0"/>
              </a:spcAft>
              <a:buClr>
                <a:srgbClr val="911B21"/>
              </a:buClr>
              <a:buSzPts val="2400"/>
              <a:buFont typeface="Arial"/>
              <a:buAutoNum type="arabicPeriod"/>
            </a:pPr>
            <a:r>
              <a:rPr lang="en-US" sz="2400">
                <a:latin typeface="Calibri"/>
                <a:ea typeface="Calibri"/>
                <a:cs typeface="Calibri"/>
                <a:sym typeface="Calibri"/>
              </a:rPr>
              <a:t>On August 1, the company borrowed $30,000 from a local bank on a 1-year note payable. The annual interest rate is 10%. Interest will be paid with the note at maturity.</a:t>
            </a:r>
            <a:endParaRPr/>
          </a:p>
          <a:p>
            <a:pPr indent="-457200" lvl="0" marL="693738" rtl="0" algn="l">
              <a:lnSpc>
                <a:spcPct val="100000"/>
              </a:lnSpc>
              <a:spcBef>
                <a:spcPts val="600"/>
              </a:spcBef>
              <a:spcAft>
                <a:spcPts val="0"/>
              </a:spcAft>
              <a:buClr>
                <a:srgbClr val="911B21"/>
              </a:buClr>
              <a:buSzPts val="2400"/>
              <a:buFont typeface="Arial"/>
              <a:buAutoNum type="arabicPeriod"/>
            </a:pPr>
            <a:r>
              <a:rPr lang="en-US" sz="2400">
                <a:latin typeface="Calibri"/>
                <a:ea typeface="Calibri"/>
                <a:cs typeface="Calibri"/>
                <a:sym typeface="Calibri"/>
              </a:rPr>
              <a:t>Revenue for services performed but unrecorded for August totaled $1,100.</a:t>
            </a:r>
            <a:endParaRPr/>
          </a:p>
          <a:p>
            <a:pPr indent="-236538" lvl="0" marL="236538" rtl="0" algn="l">
              <a:lnSpc>
                <a:spcPct val="100000"/>
              </a:lnSpc>
              <a:spcBef>
                <a:spcPts val="600"/>
              </a:spcBef>
              <a:spcAft>
                <a:spcPts val="0"/>
              </a:spcAft>
              <a:buClr>
                <a:srgbClr val="911B21"/>
              </a:buClr>
              <a:buSzPts val="2400"/>
              <a:buNone/>
            </a:pPr>
            <a:r>
              <a:rPr lang="en-US" sz="2400">
                <a:latin typeface="Calibri"/>
                <a:ea typeface="Calibri"/>
                <a:cs typeface="Calibri"/>
                <a:sym typeface="Calibri"/>
              </a:rPr>
              <a:t>Prepare the adjusting entries needed at August 31, 2022.</a:t>
            </a:r>
            <a:endParaRPr sz="2400">
              <a:latin typeface="Calibri"/>
              <a:ea typeface="Calibri"/>
              <a:cs typeface="Calibri"/>
              <a:sym typeface="Calibri"/>
            </a:endParaRPr>
          </a:p>
        </p:txBody>
      </p:sp>
      <p:sp>
        <p:nvSpPr>
          <p:cNvPr id="662" name="Google Shape;662;p65"/>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3: Adjusting Entries for Accruals</a:t>
            </a:r>
            <a:br>
              <a:rPr lang="en-US" sz="3600">
                <a:latin typeface="Calibri"/>
                <a:ea typeface="Calibri"/>
                <a:cs typeface="Calibri"/>
                <a:sym typeface="Calibri"/>
              </a:rPr>
            </a:br>
            <a:r>
              <a:rPr lang="en-US" sz="3100">
                <a:latin typeface="Calibri"/>
                <a:ea typeface="Calibri"/>
                <a:cs typeface="Calibri"/>
                <a:sym typeface="Calibri"/>
              </a:rPr>
              <a:t>Journal entries</a:t>
            </a:r>
            <a:endParaRPr sz="3100">
              <a:latin typeface="Calibri"/>
              <a:ea typeface="Calibri"/>
              <a:cs typeface="Calibri"/>
              <a:sym typeface="Calibri"/>
            </a:endParaRPr>
          </a:p>
        </p:txBody>
      </p:sp>
      <p:sp>
        <p:nvSpPr>
          <p:cNvPr id="668" name="Google Shape;668;p66"/>
          <p:cNvSpPr txBox="1"/>
          <p:nvPr>
            <p:ph idx="1" type="body"/>
          </p:nvPr>
        </p:nvSpPr>
        <p:spPr>
          <a:xfrm>
            <a:off x="304800" y="1752599"/>
            <a:ext cx="8534400" cy="4425177"/>
          </a:xfrm>
          <a:prstGeom prst="rect">
            <a:avLst/>
          </a:prstGeom>
          <a:noFill/>
          <a:ln>
            <a:noFill/>
          </a:ln>
        </p:spPr>
        <p:txBody>
          <a:bodyPr anchorCtr="0" anchor="t" bIns="45700" lIns="91425" spcFirstLastPara="1" rIns="91425" wrap="square" tIns="45700">
            <a:noAutofit/>
          </a:bodyPr>
          <a:lstStyle/>
          <a:p>
            <a:pPr indent="0" lvl="1" marL="406405" rtl="0" algn="l">
              <a:lnSpc>
                <a:spcPct val="100000"/>
              </a:lnSpc>
              <a:spcBef>
                <a:spcPts val="0"/>
              </a:spcBef>
              <a:spcAft>
                <a:spcPts val="0"/>
              </a:spcAft>
              <a:buSzPts val="1440"/>
              <a:buNone/>
            </a:pPr>
            <a:r>
              <a:rPr lang="en-US" sz="1800">
                <a:latin typeface="Calibri"/>
                <a:ea typeface="Calibri"/>
                <a:cs typeface="Calibri"/>
                <a:sym typeface="Calibri"/>
              </a:rPr>
              <a:t>Prepare the adjusting entries needed at August 31, 2022.</a:t>
            </a:r>
            <a:endParaRPr/>
          </a:p>
          <a:p>
            <a:pPr indent="-457200" lvl="0" marL="457200" rtl="0" algn="l">
              <a:lnSpc>
                <a:spcPct val="100000"/>
              </a:lnSpc>
              <a:spcBef>
                <a:spcPts val="624"/>
              </a:spcBef>
              <a:spcAft>
                <a:spcPts val="0"/>
              </a:spcAft>
              <a:buClr>
                <a:srgbClr val="911B21"/>
              </a:buClr>
              <a:buSzPts val="1800"/>
              <a:buFont typeface="Arial"/>
              <a:buAutoNum type="arabicPeriod"/>
            </a:pPr>
            <a:r>
              <a:rPr lang="en-US" sz="1800">
                <a:latin typeface="Calibri"/>
                <a:ea typeface="Calibri"/>
                <a:cs typeface="Calibri"/>
                <a:sym typeface="Calibri"/>
              </a:rPr>
              <a:t>At August 31, the company owed its employees $800 in salaries and wages that will be paid on September 1.</a:t>
            </a:r>
            <a:endParaRPr/>
          </a:p>
          <a:p>
            <a:pPr indent="685800" lvl="0" marL="0" rtl="0" algn="l">
              <a:lnSpc>
                <a:spcPct val="100000"/>
              </a:lnSpc>
              <a:spcBef>
                <a:spcPts val="624"/>
              </a:spcBef>
              <a:spcAft>
                <a:spcPts val="0"/>
              </a:spcAft>
              <a:buSzPts val="1800"/>
              <a:buNone/>
            </a:pPr>
            <a:r>
              <a:rPr lang="en-US" sz="1800">
                <a:latin typeface="Calibri"/>
                <a:ea typeface="Calibri"/>
                <a:cs typeface="Calibri"/>
                <a:sym typeface="Calibri"/>
              </a:rPr>
              <a:t>Salaries and Wages Expense          800</a:t>
            </a:r>
            <a:endParaRPr/>
          </a:p>
          <a:p>
            <a:pPr indent="1085850" lvl="0" marL="0" rtl="0" algn="l">
              <a:lnSpc>
                <a:spcPct val="100000"/>
              </a:lnSpc>
              <a:spcBef>
                <a:spcPts val="624"/>
              </a:spcBef>
              <a:spcAft>
                <a:spcPts val="0"/>
              </a:spcAft>
              <a:buSzPts val="1800"/>
              <a:buNone/>
            </a:pPr>
            <a:r>
              <a:rPr lang="en-US" sz="1800">
                <a:latin typeface="Calibri"/>
                <a:ea typeface="Calibri"/>
                <a:cs typeface="Calibri"/>
                <a:sym typeface="Calibri"/>
              </a:rPr>
              <a:t>Salaries and Wages Payable	800</a:t>
            </a:r>
            <a:endParaRPr/>
          </a:p>
          <a:p>
            <a:pPr indent="-457200" lvl="0" marL="457200" rtl="0" algn="l">
              <a:lnSpc>
                <a:spcPct val="100000"/>
              </a:lnSpc>
              <a:spcBef>
                <a:spcPts val="624"/>
              </a:spcBef>
              <a:spcAft>
                <a:spcPts val="0"/>
              </a:spcAft>
              <a:buClr>
                <a:srgbClr val="911B21"/>
              </a:buClr>
              <a:buSzPts val="1800"/>
              <a:buFont typeface="Arial"/>
              <a:buAutoNum type="arabicPeriod" startAt="2"/>
            </a:pPr>
            <a:r>
              <a:rPr lang="en-US" sz="1800">
                <a:latin typeface="Calibri"/>
                <a:ea typeface="Calibri"/>
                <a:cs typeface="Calibri"/>
                <a:sym typeface="Calibri"/>
              </a:rPr>
              <a:t>On August 1, the company borrowed $30,000 from a local bank on a 1-year note payable. The annual interest rate is 10%. Interest will be paid with the note at maturity.</a:t>
            </a:r>
            <a:endParaRPr/>
          </a:p>
          <a:p>
            <a:pPr indent="692150" lvl="0" marL="0" rtl="0" algn="l">
              <a:lnSpc>
                <a:spcPct val="100000"/>
              </a:lnSpc>
              <a:spcBef>
                <a:spcPts val="624"/>
              </a:spcBef>
              <a:spcAft>
                <a:spcPts val="0"/>
              </a:spcAft>
              <a:buSzPts val="1800"/>
              <a:buNone/>
            </a:pPr>
            <a:r>
              <a:rPr lang="en-US" sz="1800">
                <a:latin typeface="Calibri"/>
                <a:ea typeface="Calibri"/>
                <a:cs typeface="Calibri"/>
                <a:sym typeface="Calibri"/>
              </a:rPr>
              <a:t>Interest Expense                              250</a:t>
            </a:r>
            <a:endParaRPr/>
          </a:p>
          <a:p>
            <a:pPr indent="1085850" lvl="0" marL="0" rtl="0" algn="l">
              <a:lnSpc>
                <a:spcPct val="100000"/>
              </a:lnSpc>
              <a:spcBef>
                <a:spcPts val="624"/>
              </a:spcBef>
              <a:spcAft>
                <a:spcPts val="0"/>
              </a:spcAft>
              <a:buSzPts val="1800"/>
              <a:buNone/>
            </a:pPr>
            <a:r>
              <a:rPr lang="en-US" sz="1800">
                <a:latin typeface="Calibri"/>
                <a:ea typeface="Calibri"/>
                <a:cs typeface="Calibri"/>
                <a:sym typeface="Calibri"/>
              </a:rPr>
              <a:t>Interest Payable	250</a:t>
            </a:r>
            <a:endParaRPr/>
          </a:p>
          <a:p>
            <a:pPr indent="-457200" lvl="0" marL="457200" rtl="0" algn="l">
              <a:lnSpc>
                <a:spcPct val="100000"/>
              </a:lnSpc>
              <a:spcBef>
                <a:spcPts val="624"/>
              </a:spcBef>
              <a:spcAft>
                <a:spcPts val="0"/>
              </a:spcAft>
              <a:buClr>
                <a:srgbClr val="911B21"/>
              </a:buClr>
              <a:buSzPts val="1800"/>
              <a:buAutoNum type="arabicPeriod" startAt="3"/>
            </a:pPr>
            <a:r>
              <a:rPr lang="en-US" sz="1800">
                <a:latin typeface="Calibri"/>
                <a:ea typeface="Calibri"/>
                <a:cs typeface="Calibri"/>
                <a:sym typeface="Calibri"/>
              </a:rPr>
              <a:t>Revenue for services performed but unrecorded for August totaled $1,100.</a:t>
            </a:r>
            <a:endParaRPr/>
          </a:p>
          <a:p>
            <a:pPr indent="692150" lvl="0" marL="0" rtl="0" algn="l">
              <a:lnSpc>
                <a:spcPct val="100000"/>
              </a:lnSpc>
              <a:spcBef>
                <a:spcPts val="624"/>
              </a:spcBef>
              <a:spcAft>
                <a:spcPts val="0"/>
              </a:spcAft>
              <a:buSzPts val="1800"/>
              <a:buNone/>
            </a:pPr>
            <a:r>
              <a:rPr lang="en-US" sz="1800">
                <a:latin typeface="Calibri"/>
                <a:ea typeface="Calibri"/>
                <a:cs typeface="Calibri"/>
                <a:sym typeface="Calibri"/>
              </a:rPr>
              <a:t>Accounts Receivable                    1,100</a:t>
            </a:r>
            <a:endParaRPr/>
          </a:p>
          <a:p>
            <a:pPr indent="1200150" lvl="0" marL="0" rtl="0" algn="l">
              <a:lnSpc>
                <a:spcPct val="100000"/>
              </a:lnSpc>
              <a:spcBef>
                <a:spcPts val="624"/>
              </a:spcBef>
              <a:spcAft>
                <a:spcPts val="0"/>
              </a:spcAft>
              <a:buSzPts val="1800"/>
              <a:buNone/>
            </a:pPr>
            <a:r>
              <a:rPr lang="en-US" sz="1800">
                <a:latin typeface="Calibri"/>
                <a:ea typeface="Calibri"/>
                <a:cs typeface="Calibri"/>
                <a:sym typeface="Calibri"/>
              </a:rPr>
              <a:t>Service Revenue	1,100</a:t>
            </a:r>
            <a:endParaRPr/>
          </a:p>
        </p:txBody>
      </p:sp>
      <p:sp>
        <p:nvSpPr>
          <p:cNvPr id="669" name="Google Shape;669;p66"/>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3</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7"/>
          <p:cNvSpPr txBox="1"/>
          <p:nvPr>
            <p:ph type="title"/>
          </p:nvPr>
        </p:nvSpPr>
        <p:spPr>
          <a:xfrm>
            <a:off x="0" y="457199"/>
            <a:ext cx="9144000" cy="1390651"/>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3200"/>
              <a:buFont typeface="Calibri"/>
              <a:buNone/>
            </a:pPr>
            <a:r>
              <a:rPr lang="en-US" sz="3200">
                <a:solidFill>
                  <a:srgbClr val="911621"/>
                </a:solidFill>
                <a:latin typeface="Calibri"/>
                <a:ea typeface="Calibri"/>
                <a:cs typeface="Calibri"/>
                <a:sym typeface="Calibri"/>
              </a:rPr>
              <a:t>LEARNING OBJECTIVE 4</a:t>
            </a:r>
            <a:br>
              <a:rPr lang="en-US" sz="3200">
                <a:solidFill>
                  <a:srgbClr val="911621"/>
                </a:solidFill>
                <a:latin typeface="Calibri"/>
                <a:ea typeface="Calibri"/>
                <a:cs typeface="Calibri"/>
                <a:sym typeface="Calibri"/>
              </a:rPr>
            </a:br>
            <a:r>
              <a:rPr lang="en-US" sz="3200">
                <a:solidFill>
                  <a:schemeClr val="dk1"/>
                </a:solidFill>
                <a:latin typeface="Calibri"/>
                <a:ea typeface="Calibri"/>
                <a:cs typeface="Calibri"/>
                <a:sym typeface="Calibri"/>
              </a:rPr>
              <a:t>Describe the Nature and Purpose of an Adjusted Trial Balance</a:t>
            </a:r>
            <a:endParaRPr/>
          </a:p>
        </p:txBody>
      </p:sp>
      <p:sp>
        <p:nvSpPr>
          <p:cNvPr id="675" name="Google Shape;675;p67"/>
          <p:cNvSpPr txBox="1"/>
          <p:nvPr>
            <p:ph idx="1" type="body"/>
          </p:nvPr>
        </p:nvSpPr>
        <p:spPr>
          <a:xfrm>
            <a:off x="304800" y="1752600"/>
            <a:ext cx="8516204" cy="3455554"/>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2600"/>
              <a:buNone/>
            </a:pPr>
            <a:r>
              <a:rPr b="1" lang="en-US" sz="2600">
                <a:latin typeface="Calibri"/>
                <a:ea typeface="Calibri"/>
                <a:cs typeface="Calibri"/>
                <a:sym typeface="Calibri"/>
              </a:rPr>
              <a:t>Preparing the Adjusted Trial Balance</a:t>
            </a:r>
            <a:endParaRPr/>
          </a:p>
          <a:p>
            <a:pPr indent="-291600" lvl="1" marL="291600" rtl="0" algn="l">
              <a:lnSpc>
                <a:spcPct val="100000"/>
              </a:lnSpc>
              <a:spcBef>
                <a:spcPts val="1000"/>
              </a:spcBef>
              <a:spcAft>
                <a:spcPts val="0"/>
              </a:spcAft>
              <a:buClr>
                <a:srgbClr val="911B21"/>
              </a:buClr>
              <a:buSzPts val="2600"/>
              <a:buFont typeface="Arial"/>
              <a:buChar char="•"/>
            </a:pPr>
            <a:r>
              <a:rPr lang="en-US" sz="2600">
                <a:latin typeface="Calibri"/>
                <a:ea typeface="Calibri"/>
                <a:cs typeface="Calibri"/>
                <a:sym typeface="Calibri"/>
              </a:rPr>
              <a:t>Prepared after all adjusting entries are journalized and posted.</a:t>
            </a:r>
            <a:endParaRPr/>
          </a:p>
          <a:p>
            <a:pPr indent="-291600" lvl="1" marL="291600" rtl="0" algn="l">
              <a:lnSpc>
                <a:spcPct val="100000"/>
              </a:lnSpc>
              <a:spcBef>
                <a:spcPts val="1000"/>
              </a:spcBef>
              <a:spcAft>
                <a:spcPts val="0"/>
              </a:spcAft>
              <a:buClr>
                <a:srgbClr val="911B21"/>
              </a:buClr>
              <a:buSzPts val="2600"/>
              <a:buFont typeface="Arial"/>
              <a:buChar char="•"/>
            </a:pPr>
            <a:r>
              <a:rPr lang="en-US" sz="2600">
                <a:latin typeface="Calibri"/>
                <a:ea typeface="Calibri"/>
                <a:cs typeface="Calibri"/>
                <a:sym typeface="Calibri"/>
              </a:rPr>
              <a:t>Purpose is to prove the equality of debit balances and credit balances in the ledger after all adjustments.</a:t>
            </a:r>
            <a:endParaRPr/>
          </a:p>
          <a:p>
            <a:pPr indent="-291600" lvl="1" marL="291600" rtl="0" algn="l">
              <a:lnSpc>
                <a:spcPct val="100000"/>
              </a:lnSpc>
              <a:spcBef>
                <a:spcPts val="1000"/>
              </a:spcBef>
              <a:spcAft>
                <a:spcPts val="0"/>
              </a:spcAft>
              <a:buClr>
                <a:srgbClr val="911B21"/>
              </a:buClr>
              <a:buSzPts val="2600"/>
              <a:buFont typeface="Arial"/>
              <a:buChar char="•"/>
            </a:pPr>
            <a:r>
              <a:rPr lang="en-US" sz="2600">
                <a:latin typeface="Calibri"/>
                <a:ea typeface="Calibri"/>
                <a:cs typeface="Calibri"/>
                <a:sym typeface="Calibri"/>
              </a:rPr>
              <a:t>Is the primary basis for the preparation of financial statements.</a:t>
            </a:r>
            <a:endParaRPr sz="2600">
              <a:latin typeface="Calibri"/>
              <a:ea typeface="Calibri"/>
              <a:cs typeface="Calibri"/>
              <a:sym typeface="Calibri"/>
            </a:endParaRPr>
          </a:p>
        </p:txBody>
      </p:sp>
      <p:pic>
        <p:nvPicPr>
          <p:cNvPr descr="A diagram illustrates the nine steps in the accounting cycle. The steps are:&#10;1. Analyze, 2. journalize, 3. post, 4. trial balance, 5. adjusting entries, 6. adjusted trial balance, 7. prepare financial statements, 8. Journalize and post closing entries, and 9. Prepare a post-closing trial balance. Steps 6 and 7 titled &quot; Adjusted trial balance and Prepare financial statements&quot; are highlighted.&#10;" id="676" name="Google Shape;676;p67"/>
          <p:cNvPicPr preferRelativeResize="0"/>
          <p:nvPr>
            <p:ph idx="2" type="body"/>
          </p:nvPr>
        </p:nvPicPr>
        <p:blipFill rotWithShape="1">
          <a:blip r:embed="rId3">
            <a:alphaModFix/>
          </a:blip>
          <a:srcRect b="0" l="0" r="0" t="0"/>
          <a:stretch/>
        </p:blipFill>
        <p:spPr>
          <a:xfrm>
            <a:off x="348622" y="5284657"/>
            <a:ext cx="8446757" cy="803610"/>
          </a:xfrm>
          <a:prstGeom prst="rect">
            <a:avLst/>
          </a:prstGeom>
          <a:noFill/>
          <a:ln>
            <a:noFill/>
          </a:ln>
        </p:spPr>
      </p:pic>
      <p:sp>
        <p:nvSpPr>
          <p:cNvPr id="677" name="Google Shape;677;p67"/>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8"/>
          <p:cNvSpPr txBox="1"/>
          <p:nvPr>
            <p:ph type="title"/>
          </p:nvPr>
        </p:nvSpPr>
        <p:spPr>
          <a:xfrm>
            <a:off x="277078" y="457199"/>
            <a:ext cx="8543926" cy="14144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3200"/>
              <a:buFont typeface="Calibri"/>
              <a:buNone/>
            </a:pPr>
            <a:r>
              <a:rPr lang="en-US" sz="3200">
                <a:latin typeface="Calibri"/>
                <a:ea typeface="Calibri"/>
                <a:cs typeface="Calibri"/>
                <a:sym typeface="Calibri"/>
              </a:rPr>
              <a:t>LO 4: Describe the Nature and Purpose of an Adjusted Trial Balance</a:t>
            </a:r>
            <a:br>
              <a:rPr lang="en-US" sz="3200">
                <a:latin typeface="Calibri"/>
                <a:ea typeface="Calibri"/>
                <a:cs typeface="Calibri"/>
                <a:sym typeface="Calibri"/>
              </a:rPr>
            </a:br>
            <a:r>
              <a:rPr lang="en-US" sz="3200">
                <a:latin typeface="Calibri"/>
                <a:ea typeface="Calibri"/>
                <a:cs typeface="Calibri"/>
                <a:sym typeface="Calibri"/>
              </a:rPr>
              <a:t>Example</a:t>
            </a:r>
            <a:endParaRPr/>
          </a:p>
        </p:txBody>
      </p:sp>
      <p:pic>
        <p:nvPicPr>
          <p:cNvPr descr="An adjusted trial balance begins with a three-line heading consisting of the name of the company, Pioneer Advertising Incorporated, type of statement, adjusted trial balance, and the date October 31, 2022. The following accounts and their respective amounts are listed in the first column along with the balances either in the debit or credit columns: Cash: $15,200 debit side; Accounts Receivable: 200 debit side; Supplies: 1,000 debit side; Prepaid Insurance: 550 debit side; Equipment: 5,000 debit side; Accumulated Depreciation Equipment: 40 credit side; Notes Payable: 5,000 credit side; Accounts Payable: 2,500 credit side; Interest Payable: 50 credit side; Unearned Service Revenue: 800 credit side; Salaries and Wages Payable: 1,200 credit side; Common Stock: 10,000 credit side; Retained Earnings: 0 credit side; Dividends: 500 debit side; Service Revenue: 10,600 credit side; Salaries and Wages Expense: 5,200 debit side; Supplies Expense: 1,500 debit side; Rent Expense: 900 debit side; Insurance Expense: 50 debit side; Interest Expense:$50 debit side; and Depreciation Expense: 40 debit side, Total debits and total credits of $30,190 are equal." id="683" name="Google Shape;683;p68"/>
          <p:cNvPicPr preferRelativeResize="0"/>
          <p:nvPr>
            <p:ph idx="2" type="pic"/>
          </p:nvPr>
        </p:nvPicPr>
        <p:blipFill rotWithShape="1">
          <a:blip r:embed="rId3">
            <a:alphaModFix/>
          </a:blip>
          <a:srcRect b="0" l="0" r="0" t="0"/>
          <a:stretch/>
        </p:blipFill>
        <p:spPr>
          <a:xfrm>
            <a:off x="2025440" y="1973049"/>
            <a:ext cx="5093120" cy="4213310"/>
          </a:xfrm>
          <a:prstGeom prst="rect">
            <a:avLst/>
          </a:prstGeom>
          <a:noFill/>
          <a:ln>
            <a:noFill/>
          </a:ln>
        </p:spPr>
      </p:pic>
      <p:sp>
        <p:nvSpPr>
          <p:cNvPr id="684" name="Google Shape;684;p68"/>
          <p:cNvSpPr txBox="1"/>
          <p:nvPr>
            <p:ph idx="1" type="body"/>
          </p:nvPr>
        </p:nvSpPr>
        <p:spPr>
          <a:xfrm>
            <a:off x="305654" y="6449988"/>
            <a:ext cx="716083" cy="26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The Adjusted Trial Balance</a:t>
            </a:r>
            <a:br>
              <a:rPr lang="en-US" sz="4400">
                <a:latin typeface="Calibri"/>
                <a:ea typeface="Calibri"/>
                <a:cs typeface="Calibri"/>
                <a:sym typeface="Calibri"/>
              </a:rPr>
            </a:br>
            <a:r>
              <a:rPr lang="en-US" sz="3100">
                <a:latin typeface="Calibri"/>
                <a:ea typeface="Calibri"/>
                <a:cs typeface="Calibri"/>
                <a:sym typeface="Calibri"/>
              </a:rPr>
              <a:t>Question</a:t>
            </a:r>
            <a:endParaRPr sz="3100">
              <a:latin typeface="Calibri"/>
              <a:ea typeface="Calibri"/>
              <a:cs typeface="Calibri"/>
              <a:sym typeface="Calibri"/>
            </a:endParaRPr>
          </a:p>
        </p:txBody>
      </p:sp>
      <p:sp>
        <p:nvSpPr>
          <p:cNvPr id="690" name="Google Shape;690;p69"/>
          <p:cNvSpPr txBox="1"/>
          <p:nvPr>
            <p:ph idx="1" type="body"/>
          </p:nvPr>
        </p:nvSpPr>
        <p:spPr>
          <a:xfrm>
            <a:off x="304800" y="1707819"/>
            <a:ext cx="8534400" cy="454075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Which of the following statements is incorrect</a:t>
            </a:r>
            <a:r>
              <a:rPr i="1" lang="en-US" sz="2200">
                <a:latin typeface="Calibri"/>
                <a:ea typeface="Calibri"/>
                <a:cs typeface="Calibri"/>
                <a:sym typeface="Calibri"/>
              </a:rPr>
              <a:t> </a:t>
            </a:r>
            <a:r>
              <a:rPr lang="en-US" sz="2200">
                <a:latin typeface="Calibri"/>
                <a:ea typeface="Calibri"/>
                <a:cs typeface="Calibri"/>
                <a:sym typeface="Calibri"/>
              </a:rPr>
              <a:t>concerning the adjusted trial balance?</a:t>
            </a:r>
            <a:endParaRPr/>
          </a:p>
          <a:p>
            <a:pPr indent="-457200" lvl="1" marL="812800" rtl="0" algn="l">
              <a:lnSpc>
                <a:spcPct val="100000"/>
              </a:lnSpc>
              <a:spcBef>
                <a:spcPts val="1500"/>
              </a:spcBef>
              <a:spcAft>
                <a:spcPts val="0"/>
              </a:spcAft>
              <a:buClr>
                <a:srgbClr val="911B21"/>
              </a:buClr>
              <a:buSzPts val="2200"/>
              <a:buFont typeface="Arial"/>
              <a:buAutoNum type="alphaLcPeriod"/>
            </a:pPr>
            <a:r>
              <a:rPr lang="en-US" sz="2200">
                <a:latin typeface="Calibri"/>
                <a:ea typeface="Calibri"/>
                <a:cs typeface="Calibri"/>
                <a:sym typeface="Calibri"/>
              </a:rPr>
              <a:t>An adjusted trial balance proves the equality of the total debit balances and the total credit balances in the ledger after all adjustments are made.</a:t>
            </a:r>
            <a:endParaRPr/>
          </a:p>
          <a:p>
            <a:pPr indent="-457200" lvl="1" marL="812800" rtl="0" algn="l">
              <a:lnSpc>
                <a:spcPct val="100000"/>
              </a:lnSpc>
              <a:spcBef>
                <a:spcPts val="1500"/>
              </a:spcBef>
              <a:spcAft>
                <a:spcPts val="0"/>
              </a:spcAft>
              <a:buClr>
                <a:srgbClr val="911B21"/>
              </a:buClr>
              <a:buSzPts val="2200"/>
              <a:buFont typeface="Arial"/>
              <a:buAutoNum type="alphaLcPeriod"/>
            </a:pPr>
            <a:r>
              <a:rPr lang="en-US" sz="2200">
                <a:latin typeface="Calibri"/>
                <a:ea typeface="Calibri"/>
                <a:cs typeface="Calibri"/>
                <a:sym typeface="Calibri"/>
              </a:rPr>
              <a:t>The adjusted trial balance provides the primary basis for the preparation of financial statements.</a:t>
            </a:r>
            <a:endParaRPr/>
          </a:p>
          <a:p>
            <a:pPr indent="-457200" lvl="1" marL="812800" rtl="0" algn="l">
              <a:lnSpc>
                <a:spcPct val="100000"/>
              </a:lnSpc>
              <a:spcBef>
                <a:spcPts val="1500"/>
              </a:spcBef>
              <a:spcAft>
                <a:spcPts val="0"/>
              </a:spcAft>
              <a:buClr>
                <a:srgbClr val="911B21"/>
              </a:buClr>
              <a:buSzPts val="2200"/>
              <a:buFont typeface="Arial"/>
              <a:buAutoNum type="alphaLcPeriod"/>
            </a:pPr>
            <a:r>
              <a:rPr lang="en-US" sz="2200">
                <a:latin typeface="Calibri"/>
                <a:ea typeface="Calibri"/>
                <a:cs typeface="Calibri"/>
                <a:sym typeface="Calibri"/>
              </a:rPr>
              <a:t>The adjusted trial balance lists the account balances segregated by assets and liabilities.</a:t>
            </a:r>
            <a:endParaRPr/>
          </a:p>
          <a:p>
            <a:pPr indent="-457200" lvl="1" marL="812800" rtl="0" algn="l">
              <a:lnSpc>
                <a:spcPct val="100000"/>
              </a:lnSpc>
              <a:spcBef>
                <a:spcPts val="1500"/>
              </a:spcBef>
              <a:spcAft>
                <a:spcPts val="0"/>
              </a:spcAft>
              <a:buClr>
                <a:srgbClr val="911B21"/>
              </a:buClr>
              <a:buSzPts val="2200"/>
              <a:buFont typeface="Arial"/>
              <a:buAutoNum type="alphaLcPeriod"/>
            </a:pPr>
            <a:r>
              <a:rPr lang="en-US" sz="2200">
                <a:latin typeface="Calibri"/>
                <a:ea typeface="Calibri"/>
                <a:cs typeface="Calibri"/>
                <a:sym typeface="Calibri"/>
              </a:rPr>
              <a:t>The adjusted trial balance is prepared after the adjusting entries have been journalized and posted.</a:t>
            </a:r>
            <a:endParaRPr b="1" sz="2200">
              <a:solidFill>
                <a:srgbClr val="1919F3"/>
              </a:solidFill>
              <a:latin typeface="Calibri"/>
              <a:ea typeface="Calibri"/>
              <a:cs typeface="Calibri"/>
              <a:sym typeface="Calibri"/>
            </a:endParaRPr>
          </a:p>
        </p:txBody>
      </p:sp>
      <p:sp>
        <p:nvSpPr>
          <p:cNvPr id="691" name="Google Shape;691;p69"/>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Fiscal and Calendar Years</a:t>
            </a:r>
            <a:br>
              <a:rPr lang="en-US">
                <a:latin typeface="Calibri"/>
                <a:ea typeface="Calibri"/>
                <a:cs typeface="Calibri"/>
                <a:sym typeface="Calibri"/>
              </a:rPr>
            </a:br>
            <a:r>
              <a:rPr lang="en-US" sz="3100">
                <a:latin typeface="Calibri"/>
                <a:ea typeface="Calibri"/>
                <a:cs typeface="Calibri"/>
                <a:sym typeface="Calibri"/>
              </a:rPr>
              <a:t>Answer</a:t>
            </a:r>
            <a:endParaRPr sz="3100">
              <a:latin typeface="Calibri"/>
              <a:ea typeface="Calibri"/>
              <a:cs typeface="Calibri"/>
              <a:sym typeface="Calibri"/>
            </a:endParaRPr>
          </a:p>
        </p:txBody>
      </p:sp>
      <p:sp>
        <p:nvSpPr>
          <p:cNvPr id="199" name="Google Shape;199;p7"/>
          <p:cNvSpPr txBox="1"/>
          <p:nvPr>
            <p:ph idx="1" type="body"/>
          </p:nvPr>
        </p:nvSpPr>
        <p:spPr>
          <a:xfrm>
            <a:off x="304800" y="1752600"/>
            <a:ext cx="8534400" cy="3835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The time period assumption states that:</a:t>
            </a:r>
            <a:endParaRPr/>
          </a:p>
          <a:p>
            <a:pPr indent="-457200" lvl="1" marL="812800"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revenue should be recognized in the accounting period in which it is earned.</a:t>
            </a:r>
            <a:endParaRPr/>
          </a:p>
          <a:p>
            <a:pPr indent="-457200" lvl="1" marL="813816"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expenses should be matched with revenues.</a:t>
            </a:r>
            <a:endParaRPr/>
          </a:p>
          <a:p>
            <a:pPr indent="-514350" lvl="1" marL="869950" rtl="0" algn="l">
              <a:lnSpc>
                <a:spcPct val="100000"/>
              </a:lnSpc>
              <a:spcBef>
                <a:spcPts val="624"/>
              </a:spcBef>
              <a:spcAft>
                <a:spcPts val="0"/>
              </a:spcAft>
              <a:buClr>
                <a:srgbClr val="911B21"/>
              </a:buClr>
              <a:buSzPts val="2600"/>
              <a:buFont typeface="Arial"/>
              <a:buAutoNum type="alphaLcPeriod"/>
            </a:pPr>
            <a:r>
              <a:rPr lang="en-US" sz="2600">
                <a:solidFill>
                  <a:srgbClr val="911B21"/>
                </a:solidFill>
                <a:latin typeface="Calibri"/>
                <a:ea typeface="Calibri"/>
                <a:cs typeface="Calibri"/>
                <a:sym typeface="Calibri"/>
              </a:rPr>
              <a:t>Answer:</a:t>
            </a:r>
            <a:r>
              <a:rPr lang="en-US" sz="2600">
                <a:latin typeface="Calibri"/>
                <a:ea typeface="Calibri"/>
                <a:cs typeface="Calibri"/>
                <a:sym typeface="Calibri"/>
              </a:rPr>
              <a:t> the economic life of a business can be divided into artificial time periods.</a:t>
            </a:r>
            <a:endParaRPr/>
          </a:p>
          <a:p>
            <a:pPr indent="-514350" lvl="1" marL="870966" rtl="0" algn="l">
              <a:lnSpc>
                <a:spcPct val="100000"/>
              </a:lnSpc>
              <a:spcBef>
                <a:spcPts val="624"/>
              </a:spcBef>
              <a:spcAft>
                <a:spcPts val="0"/>
              </a:spcAft>
              <a:buClr>
                <a:srgbClr val="911B21"/>
              </a:buClr>
              <a:buSzPts val="2600"/>
              <a:buFont typeface="Arial"/>
              <a:buAutoNum type="alphaLcPeriod"/>
            </a:pPr>
            <a:r>
              <a:rPr lang="en-US" sz="2600">
                <a:latin typeface="Calibri"/>
                <a:ea typeface="Calibri"/>
                <a:cs typeface="Calibri"/>
                <a:sym typeface="Calibri"/>
              </a:rPr>
              <a:t>the fiscal year should correspond with the calendar year.</a:t>
            </a:r>
            <a:endParaRPr/>
          </a:p>
        </p:txBody>
      </p:sp>
      <p:sp>
        <p:nvSpPr>
          <p:cNvPr id="200" name="Google Shape;200;p7"/>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The Adjusted Trial Balance</a:t>
            </a:r>
            <a:br>
              <a:rPr lang="en-US" sz="4400">
                <a:latin typeface="Calibri"/>
                <a:ea typeface="Calibri"/>
                <a:cs typeface="Calibri"/>
                <a:sym typeface="Calibri"/>
              </a:rPr>
            </a:br>
            <a:r>
              <a:rPr lang="en-US" sz="3100">
                <a:latin typeface="Calibri"/>
                <a:ea typeface="Calibri"/>
                <a:cs typeface="Calibri"/>
                <a:sym typeface="Calibri"/>
              </a:rPr>
              <a:t>Answer</a:t>
            </a:r>
            <a:endParaRPr sz="3100">
              <a:latin typeface="Calibri"/>
              <a:ea typeface="Calibri"/>
              <a:cs typeface="Calibri"/>
              <a:sym typeface="Calibri"/>
            </a:endParaRPr>
          </a:p>
        </p:txBody>
      </p:sp>
      <p:sp>
        <p:nvSpPr>
          <p:cNvPr id="697" name="Google Shape;697;p70"/>
          <p:cNvSpPr txBox="1"/>
          <p:nvPr>
            <p:ph idx="1" type="body"/>
          </p:nvPr>
        </p:nvSpPr>
        <p:spPr>
          <a:xfrm>
            <a:off x="304800" y="1752600"/>
            <a:ext cx="8534400" cy="4457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lang="en-US" sz="2000">
                <a:latin typeface="Calibri"/>
                <a:ea typeface="Calibri"/>
                <a:cs typeface="Calibri"/>
                <a:sym typeface="Calibri"/>
              </a:rPr>
              <a:t>Which of the following statements is incorrect</a:t>
            </a:r>
            <a:r>
              <a:rPr i="1" lang="en-US" sz="2000">
                <a:latin typeface="Calibri"/>
                <a:ea typeface="Calibri"/>
                <a:cs typeface="Calibri"/>
                <a:sym typeface="Calibri"/>
              </a:rPr>
              <a:t> </a:t>
            </a:r>
            <a:r>
              <a:rPr lang="en-US" sz="2000">
                <a:latin typeface="Calibri"/>
                <a:ea typeface="Calibri"/>
                <a:cs typeface="Calibri"/>
                <a:sym typeface="Calibri"/>
              </a:rPr>
              <a:t>concerning the adjusted trial balance?</a:t>
            </a:r>
            <a:endParaRPr/>
          </a:p>
          <a:p>
            <a:pPr indent="-457200" lvl="1" marL="812800" rtl="0" algn="l">
              <a:lnSpc>
                <a:spcPct val="100000"/>
              </a:lnSpc>
              <a:spcBef>
                <a:spcPts val="1500"/>
              </a:spcBef>
              <a:spcAft>
                <a:spcPts val="0"/>
              </a:spcAft>
              <a:buClr>
                <a:srgbClr val="911B21"/>
              </a:buClr>
              <a:buSzPts val="2000"/>
              <a:buFont typeface="Arial"/>
              <a:buAutoNum type="alphaLcPeriod"/>
            </a:pPr>
            <a:r>
              <a:rPr lang="en-US" sz="2000">
                <a:latin typeface="Calibri"/>
                <a:ea typeface="Calibri"/>
                <a:cs typeface="Calibri"/>
                <a:sym typeface="Calibri"/>
              </a:rPr>
              <a:t>An adjusted trial balance proves the equality of the total debit balances and the total credit balances in the ledger after all adjustments are made.</a:t>
            </a:r>
            <a:endParaRPr/>
          </a:p>
          <a:p>
            <a:pPr indent="-457200" lvl="1" marL="812800" rtl="0" algn="l">
              <a:lnSpc>
                <a:spcPct val="100000"/>
              </a:lnSpc>
              <a:spcBef>
                <a:spcPts val="1500"/>
              </a:spcBef>
              <a:spcAft>
                <a:spcPts val="0"/>
              </a:spcAft>
              <a:buClr>
                <a:srgbClr val="911B21"/>
              </a:buClr>
              <a:buSzPts val="2000"/>
              <a:buFont typeface="Arial"/>
              <a:buAutoNum type="alphaLcPeriod"/>
            </a:pPr>
            <a:r>
              <a:rPr lang="en-US" sz="2000">
                <a:latin typeface="Calibri"/>
                <a:ea typeface="Calibri"/>
                <a:cs typeface="Calibri"/>
                <a:sym typeface="Calibri"/>
              </a:rPr>
              <a:t>The adjusted trial balance provides the primary basis for the preparation of financial statements.</a:t>
            </a:r>
            <a:endParaRPr/>
          </a:p>
          <a:p>
            <a:pPr indent="-457200" lvl="1" marL="812800" rtl="0" algn="l">
              <a:lnSpc>
                <a:spcPct val="100000"/>
              </a:lnSpc>
              <a:spcBef>
                <a:spcPts val="1500"/>
              </a:spcBef>
              <a:spcAft>
                <a:spcPts val="0"/>
              </a:spcAft>
              <a:buClr>
                <a:srgbClr val="911B21"/>
              </a:buClr>
              <a:buSzPts val="2000"/>
              <a:buFont typeface="Arial"/>
              <a:buAutoNum type="alphaLcPeriod"/>
            </a:pPr>
            <a:r>
              <a:rPr lang="en-US" sz="2000">
                <a:solidFill>
                  <a:srgbClr val="911B21"/>
                </a:solidFill>
                <a:latin typeface="Calibri"/>
                <a:ea typeface="Calibri"/>
                <a:cs typeface="Calibri"/>
                <a:sym typeface="Calibri"/>
              </a:rPr>
              <a:t>Answer:</a:t>
            </a:r>
            <a:r>
              <a:rPr lang="en-US" sz="2000">
                <a:latin typeface="Calibri"/>
                <a:ea typeface="Calibri"/>
                <a:cs typeface="Calibri"/>
                <a:sym typeface="Calibri"/>
              </a:rPr>
              <a:t> The adjusted trial balance lists the account balances segregated by assets and liabilities.</a:t>
            </a:r>
            <a:endParaRPr/>
          </a:p>
          <a:p>
            <a:pPr indent="-457200" lvl="1" marL="812800" rtl="0" algn="l">
              <a:lnSpc>
                <a:spcPct val="100000"/>
              </a:lnSpc>
              <a:spcBef>
                <a:spcPts val="1500"/>
              </a:spcBef>
              <a:spcAft>
                <a:spcPts val="0"/>
              </a:spcAft>
              <a:buClr>
                <a:srgbClr val="911B21"/>
              </a:buClr>
              <a:buSzPts val="2000"/>
              <a:buFont typeface="Arial"/>
              <a:buAutoNum type="alphaLcPeriod"/>
            </a:pPr>
            <a:r>
              <a:rPr lang="en-US" sz="2000">
                <a:latin typeface="Calibri"/>
                <a:ea typeface="Calibri"/>
                <a:cs typeface="Calibri"/>
                <a:sym typeface="Calibri"/>
              </a:rPr>
              <a:t>The adjusted trial balance is prepared after the adjusting entries have been journalized and posted.</a:t>
            </a:r>
            <a:endParaRPr/>
          </a:p>
        </p:txBody>
      </p:sp>
      <p:sp>
        <p:nvSpPr>
          <p:cNvPr id="698" name="Google Shape;698;p70"/>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1"/>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Preparing Financial Statements </a:t>
            </a:r>
            <a:endParaRPr>
              <a:latin typeface="Calibri"/>
              <a:ea typeface="Calibri"/>
              <a:cs typeface="Calibri"/>
              <a:sym typeface="Calibri"/>
            </a:endParaRPr>
          </a:p>
        </p:txBody>
      </p:sp>
      <p:sp>
        <p:nvSpPr>
          <p:cNvPr id="704" name="Google Shape;704;p7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sz="2800">
                <a:latin typeface="Calibri"/>
                <a:ea typeface="Calibri"/>
                <a:cs typeface="Calibri"/>
                <a:sym typeface="Calibri"/>
              </a:rPr>
              <a:t>Financial Statements are prepared directly from the Adjusted Trial Balance.</a:t>
            </a:r>
            <a:endParaRPr/>
          </a:p>
          <a:p>
            <a:pPr indent="-406405" lvl="0" marL="406405" rtl="0" algn="l">
              <a:lnSpc>
                <a:spcPct val="100000"/>
              </a:lnSpc>
              <a:spcBef>
                <a:spcPts val="555"/>
              </a:spcBef>
              <a:spcAft>
                <a:spcPts val="0"/>
              </a:spcAft>
              <a:buClr>
                <a:srgbClr val="911B21"/>
              </a:buClr>
              <a:buSzPts val="2800"/>
              <a:buChar char="•"/>
            </a:pPr>
            <a:r>
              <a:rPr lang="en-US" sz="2800">
                <a:latin typeface="Calibri"/>
                <a:ea typeface="Calibri"/>
                <a:cs typeface="Calibri"/>
                <a:sym typeface="Calibri"/>
              </a:rPr>
              <a:t>Income Statement</a:t>
            </a:r>
            <a:endParaRPr sz="28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800"/>
              <a:buChar char="•"/>
            </a:pPr>
            <a:r>
              <a:rPr lang="en-US" sz="2800">
                <a:latin typeface="Calibri"/>
                <a:ea typeface="Calibri"/>
                <a:cs typeface="Calibri"/>
                <a:sym typeface="Calibri"/>
              </a:rPr>
              <a:t>Retained Earnings Statement</a:t>
            </a:r>
            <a:endParaRPr sz="2800">
              <a:latin typeface="Calibri"/>
              <a:ea typeface="Calibri"/>
              <a:cs typeface="Calibri"/>
              <a:sym typeface="Calibri"/>
            </a:endParaRPr>
          </a:p>
          <a:p>
            <a:pPr indent="-406405" lvl="0" marL="406405" rtl="0" algn="l">
              <a:lnSpc>
                <a:spcPct val="100000"/>
              </a:lnSpc>
              <a:spcBef>
                <a:spcPts val="555"/>
              </a:spcBef>
              <a:spcAft>
                <a:spcPts val="0"/>
              </a:spcAft>
              <a:buClr>
                <a:srgbClr val="911B21"/>
              </a:buClr>
              <a:buSzPts val="2800"/>
              <a:buChar char="•"/>
            </a:pPr>
            <a:r>
              <a:rPr lang="en-US" sz="2800">
                <a:latin typeface="Calibri"/>
                <a:ea typeface="Calibri"/>
                <a:cs typeface="Calibri"/>
                <a:sym typeface="Calibri"/>
              </a:rPr>
              <a:t>Balance Sheet</a:t>
            </a:r>
            <a:endParaRPr sz="2800">
              <a:latin typeface="Calibri"/>
              <a:ea typeface="Calibri"/>
              <a:cs typeface="Calibri"/>
              <a:sym typeface="Calibri"/>
            </a:endParaRPr>
          </a:p>
        </p:txBody>
      </p:sp>
      <p:sp>
        <p:nvSpPr>
          <p:cNvPr id="705" name="Google Shape;705;p71"/>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2"/>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Preparing Financial Statements </a:t>
            </a:r>
            <a:br>
              <a:rPr lang="en-US" sz="3600">
                <a:latin typeface="Calibri"/>
                <a:ea typeface="Calibri"/>
                <a:cs typeface="Calibri"/>
                <a:sym typeface="Calibri"/>
              </a:rPr>
            </a:br>
            <a:r>
              <a:rPr lang="en-US" sz="2800">
                <a:latin typeface="Calibri"/>
                <a:ea typeface="Calibri"/>
                <a:cs typeface="Calibri"/>
                <a:sym typeface="Calibri"/>
              </a:rPr>
              <a:t>Income Statement and Retained Earnings Statement</a:t>
            </a:r>
            <a:endParaRPr sz="2800">
              <a:latin typeface="Calibri"/>
              <a:ea typeface="Calibri"/>
              <a:cs typeface="Calibri"/>
              <a:sym typeface="Calibri"/>
            </a:endParaRPr>
          </a:p>
        </p:txBody>
      </p:sp>
      <p:pic>
        <p:nvPicPr>
          <p:cNvPr descr="The adjusted trial balance from the previous slide is shown along with the income statement and the retained earnings statement. The Income statement begins with a three-line heading consisting of the name of the company, Pioneer Advertising Incorporated, type of statement, income statement, and the period, For the Month Ending October 31, 2022. There are arrows pointing from the respective account balances on the trial balance to the amounts in the income statement to illustrate the preparation of the income statement. The revenues section of the income statement shows Service Revenue, with its amount of $10,600. In the Expenses section of the income statement, each of the six expense accounts are pointed to with an arrow from the trial balance as: Salaries and wages expense, $5,200; Supplies expense, 1,500; Rent expense, 900; Insurance expense, 50; Interest expense, 50; and Depreciation expense, 40. Total expenses is displayed, with its amount of 7,740 in the second numeric column. The last line of the income statement displays, Net income, in the first column with the respective amount of $2,860 in the last column.&#10;Total expenses on the income statement are $7,740. Expenses are subtracted from revenues arriving at net income of $2,860 on the income statement.  &#10;       The retained earnings statement begins with a three-line heading consisting of the name of the company, Pioneer Advertising Incorporated, type of statement, retained earnings statement, and the period, For the Month Ending October 31, 2022. The retained earnings statement displays the following: Retained earnings, October 1: $0; Add Net income: 2,860; followed by a subtotal of 2,860; Less Dividends: 500; Retained earnings, October 31, $2,360. An arrow points from the net income amount on the income statement to the same amount on the retained earnings statement. A separate arrow points from dividends on the trial balance to the retained earnings statement in the amount of 500.&#10;" id="711" name="Google Shape;711;p72"/>
          <p:cNvPicPr preferRelativeResize="0"/>
          <p:nvPr>
            <p:ph idx="2" type="pic"/>
          </p:nvPr>
        </p:nvPicPr>
        <p:blipFill rotWithShape="1">
          <a:blip r:embed="rId3">
            <a:alphaModFix/>
          </a:blip>
          <a:srcRect b="0" l="0" r="0" t="0"/>
          <a:stretch/>
        </p:blipFill>
        <p:spPr>
          <a:xfrm>
            <a:off x="1606845" y="1468949"/>
            <a:ext cx="5930310" cy="4770955"/>
          </a:xfrm>
          <a:prstGeom prst="rect">
            <a:avLst/>
          </a:prstGeom>
          <a:noFill/>
          <a:ln>
            <a:noFill/>
          </a:ln>
        </p:spPr>
      </p:pic>
      <p:sp>
        <p:nvSpPr>
          <p:cNvPr id="712" name="Google Shape;712;p72"/>
          <p:cNvSpPr txBox="1"/>
          <p:nvPr>
            <p:ph idx="1" type="body"/>
          </p:nvPr>
        </p:nvSpPr>
        <p:spPr>
          <a:xfrm>
            <a:off x="304066" y="6449988"/>
            <a:ext cx="538006" cy="26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Preparing Financial Statements</a:t>
            </a:r>
            <a:br>
              <a:rPr lang="en-US" sz="3600">
                <a:latin typeface="Calibri"/>
                <a:ea typeface="Calibri"/>
                <a:cs typeface="Calibri"/>
                <a:sym typeface="Calibri"/>
              </a:rPr>
            </a:br>
            <a:r>
              <a:rPr lang="en-US" sz="2800">
                <a:latin typeface="Calibri"/>
                <a:ea typeface="Calibri"/>
                <a:cs typeface="Calibri"/>
                <a:sym typeface="Calibri"/>
              </a:rPr>
              <a:t>Balance Sheet</a:t>
            </a:r>
            <a:endParaRPr sz="2800">
              <a:latin typeface="Calibri"/>
              <a:ea typeface="Calibri"/>
              <a:cs typeface="Calibri"/>
              <a:sym typeface="Calibri"/>
            </a:endParaRPr>
          </a:p>
        </p:txBody>
      </p:sp>
      <p:pic>
        <p:nvPicPr>
          <p:cNvPr descr="The adjusted trial balance from an earlier slide is shown along with the balance sheet. The balance sheet begins with a three-line heading consisting of the name of the company, Sierra Company, type of statement, balance sheet, and the date, October 31, 2022. There are arrows pointing from the respective account balances on the trial balance to the amounts on the balance sheet to illustrate the preparation of the balance sheet. The assets section of the balance sheet displays the names of all of the asset accounts and their respective balances as: Cash: $15,200; Accounts receivable: 200; Supplies: 1,000; Prepaid insurance: 550; Equipment: 5,000; Less: Accumulated depreciation equipment: 40, followed by the difference between the $5,000 cost and the accumulated depreciation of 40 for a net amount shown as 4,960. The assets are totaled and displayed as total assets of $21,910. &#10;The liabilities section of the balance sheet displays all the liabilities and their respective amounts from the adjusted trial balance as: Notes payable: $5,000; Accounts payable: 2,500; Unearned service revenue: 800; Salaries and wages payable: 1,200; and Interest payable: 50. The liabilities are totaled and displayed as total liabilities in the amount of $9,550.&#10;The stockholders’ equity section of the balance sheet shows common stock, 10,000, and retained earnings, 2,960.An arrow points from the retained earnings balance on the retained earnings statement to this amount on the balance sheet . Total stockholders' equity is displayed as 12,360. Finally, total liabilities and stockholders’ equity are totaled at $21,910." id="718" name="Google Shape;718;p73"/>
          <p:cNvPicPr preferRelativeResize="0"/>
          <p:nvPr>
            <p:ph idx="2" type="pic"/>
          </p:nvPr>
        </p:nvPicPr>
        <p:blipFill rotWithShape="1">
          <a:blip r:embed="rId3">
            <a:alphaModFix/>
          </a:blip>
          <a:srcRect b="0" l="0" r="0" t="0"/>
          <a:stretch/>
        </p:blipFill>
        <p:spPr>
          <a:xfrm>
            <a:off x="1075970" y="1624175"/>
            <a:ext cx="6992059" cy="4612408"/>
          </a:xfrm>
          <a:prstGeom prst="rect">
            <a:avLst/>
          </a:prstGeom>
          <a:noFill/>
          <a:ln>
            <a:noFill/>
          </a:ln>
        </p:spPr>
      </p:pic>
      <p:sp>
        <p:nvSpPr>
          <p:cNvPr id="719" name="Google Shape;719;p73"/>
          <p:cNvSpPr txBox="1"/>
          <p:nvPr>
            <p:ph idx="1" type="body"/>
          </p:nvPr>
        </p:nvSpPr>
        <p:spPr>
          <a:xfrm>
            <a:off x="304066" y="6449988"/>
            <a:ext cx="538006" cy="26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4</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4: Trial Balance</a:t>
            </a:r>
            <a:br>
              <a:rPr lang="en-US">
                <a:latin typeface="Calibri"/>
                <a:ea typeface="Calibri"/>
                <a:cs typeface="Calibri"/>
                <a:sym typeface="Calibri"/>
              </a:rPr>
            </a:br>
            <a:r>
              <a:rPr lang="en-US" sz="3100">
                <a:latin typeface="Calibri"/>
                <a:ea typeface="Calibri"/>
                <a:cs typeface="Calibri"/>
                <a:sym typeface="Calibri"/>
              </a:rPr>
              <a:t>Information</a:t>
            </a:r>
            <a:endParaRPr sz="3100">
              <a:latin typeface="Calibri"/>
              <a:ea typeface="Calibri"/>
              <a:cs typeface="Calibri"/>
              <a:sym typeface="Calibri"/>
            </a:endParaRPr>
          </a:p>
        </p:txBody>
      </p:sp>
      <p:sp>
        <p:nvSpPr>
          <p:cNvPr id="725" name="Google Shape;725;p74"/>
          <p:cNvSpPr txBox="1"/>
          <p:nvPr>
            <p:ph idx="1" type="body"/>
          </p:nvPr>
        </p:nvSpPr>
        <p:spPr>
          <a:xfrm>
            <a:off x="308238" y="1837890"/>
            <a:ext cx="8705941" cy="1137849"/>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Skolnick Co. was organized on April 1, 2022. The company prepares quarterly financial statements. The adjusted trial balance amounts at June 30 are shown below.</a:t>
            </a:r>
            <a:endParaRPr/>
          </a:p>
        </p:txBody>
      </p:sp>
      <p:pic>
        <p:nvPicPr>
          <p:cNvPr descr="An illustration of trial balance displays two sections. The first section displaying the account names with their respective debit amounts are: Cash, $6,700; Accounts Receivable, 600; Prepaid Rent, 900; Supplies, 1,000; Equipment, 15,000; Dividends, 600; Salaries and Wages Expense, 9,400; Rent Expense, 1,500; Depreciation Expense, 850; Supplies Expense, 200; Utilities Expense, 510; Interest Expense, 50; the totaled amount is displayed as $37, 310. The second section displaying the account names with their respective credit amounts are: Accumulated Depreciation-Equipment, $850; Notes Payable, 5,000; Accounts Payable, 1,510; Salaries and Wages payable, 400; Interest Payable, 50; Unearned Rent Revenue, 500; Common Stock, 14,000; Service Revenue, 14,200; Rent Revenue, 800. The totaled amount is displayed as $37,310." id="726" name="Google Shape;726;p74"/>
          <p:cNvPicPr preferRelativeResize="0"/>
          <p:nvPr>
            <p:ph idx="2" type="body"/>
          </p:nvPr>
        </p:nvPicPr>
        <p:blipFill rotWithShape="1">
          <a:blip r:embed="rId3">
            <a:alphaModFix/>
          </a:blip>
          <a:srcRect b="0" l="0" r="0" t="0"/>
          <a:stretch/>
        </p:blipFill>
        <p:spPr>
          <a:xfrm>
            <a:off x="2274397" y="2955835"/>
            <a:ext cx="4407178" cy="1917123"/>
          </a:xfrm>
          <a:prstGeom prst="rect">
            <a:avLst/>
          </a:prstGeom>
          <a:noFill/>
          <a:ln>
            <a:noFill/>
          </a:ln>
        </p:spPr>
      </p:pic>
      <p:sp>
        <p:nvSpPr>
          <p:cNvPr id="727" name="Google Shape;727;p74"/>
          <p:cNvSpPr txBox="1"/>
          <p:nvPr>
            <p:ph idx="1" type="body"/>
          </p:nvPr>
        </p:nvSpPr>
        <p:spPr>
          <a:xfrm>
            <a:off x="242000" y="4882148"/>
            <a:ext cx="8244775" cy="1423401"/>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911B21"/>
              </a:buClr>
              <a:buSzPts val="2000"/>
              <a:buFont typeface="Arial"/>
              <a:buAutoNum type="alphaLcParenR"/>
            </a:pPr>
            <a:r>
              <a:rPr b="0" i="0" lang="en-US" sz="2000" u="none" cap="none" strike="noStrike">
                <a:solidFill>
                  <a:schemeClr val="dk1"/>
                </a:solidFill>
                <a:latin typeface="Calibri"/>
                <a:ea typeface="Calibri"/>
                <a:cs typeface="Calibri"/>
                <a:sym typeface="Calibri"/>
              </a:rPr>
              <a:t>Determine the net income for the quarter April 1 to June 30.</a:t>
            </a:r>
            <a:endParaRPr/>
          </a:p>
          <a:p>
            <a:pPr indent="-457200" lvl="0" marL="457200" marR="0" rtl="0" algn="l">
              <a:lnSpc>
                <a:spcPct val="100000"/>
              </a:lnSpc>
              <a:spcBef>
                <a:spcPts val="624"/>
              </a:spcBef>
              <a:spcAft>
                <a:spcPts val="0"/>
              </a:spcAft>
              <a:buClr>
                <a:srgbClr val="911B21"/>
              </a:buClr>
              <a:buSzPts val="2000"/>
              <a:buFont typeface="Arial"/>
              <a:buAutoNum type="alphaLcParenR"/>
            </a:pPr>
            <a:r>
              <a:rPr b="0" i="0" lang="en-US" sz="2000" u="none" cap="none" strike="noStrike">
                <a:solidFill>
                  <a:schemeClr val="dk1"/>
                </a:solidFill>
                <a:latin typeface="Calibri"/>
                <a:ea typeface="Calibri"/>
                <a:cs typeface="Calibri"/>
                <a:sym typeface="Calibri"/>
              </a:rPr>
              <a:t>Determine the total assets and total liabilities at June 30, 2022, for Skolnick Co.</a:t>
            </a:r>
            <a:endParaRPr/>
          </a:p>
          <a:p>
            <a:pPr indent="-457200" lvl="0" marL="457200" marR="0" rtl="0" algn="l">
              <a:lnSpc>
                <a:spcPct val="100000"/>
              </a:lnSpc>
              <a:spcBef>
                <a:spcPts val="624"/>
              </a:spcBef>
              <a:spcAft>
                <a:spcPts val="0"/>
              </a:spcAft>
              <a:buClr>
                <a:srgbClr val="911B21"/>
              </a:buClr>
              <a:buSzPts val="2000"/>
              <a:buFont typeface="Arial"/>
              <a:buAutoNum type="alphaLcParenR"/>
            </a:pPr>
            <a:r>
              <a:rPr b="0" i="0" lang="en-US" sz="2000" u="none" cap="none" strike="noStrike">
                <a:solidFill>
                  <a:schemeClr val="dk1"/>
                </a:solidFill>
                <a:latin typeface="Calibri"/>
                <a:ea typeface="Calibri"/>
                <a:cs typeface="Calibri"/>
                <a:sym typeface="Calibri"/>
              </a:rPr>
              <a:t>Determine the amount of retained earnings at June 30, 2022.</a:t>
            </a:r>
            <a:endParaRPr b="0" i="0" sz="2000" u="none" cap="none" strike="noStrike">
              <a:solidFill>
                <a:schemeClr val="dk1"/>
              </a:solidFill>
              <a:latin typeface="Calibri"/>
              <a:ea typeface="Calibri"/>
              <a:cs typeface="Calibri"/>
              <a:sym typeface="Calibri"/>
            </a:endParaRPr>
          </a:p>
        </p:txBody>
      </p:sp>
      <p:sp>
        <p:nvSpPr>
          <p:cNvPr id="728" name="Google Shape;728;p74"/>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4: Trial Balance</a:t>
            </a:r>
            <a:br>
              <a:rPr lang="en-US">
                <a:latin typeface="Calibri"/>
                <a:ea typeface="Calibri"/>
                <a:cs typeface="Calibri"/>
                <a:sym typeface="Calibri"/>
              </a:rPr>
            </a:br>
            <a:r>
              <a:rPr lang="en-US" sz="3100">
                <a:latin typeface="Calibri"/>
                <a:ea typeface="Calibri"/>
                <a:cs typeface="Calibri"/>
                <a:sym typeface="Calibri"/>
              </a:rPr>
              <a:t>Net income solution</a:t>
            </a:r>
            <a:endParaRPr sz="3100">
              <a:latin typeface="Calibri"/>
              <a:ea typeface="Calibri"/>
              <a:cs typeface="Calibri"/>
              <a:sym typeface="Calibri"/>
            </a:endParaRPr>
          </a:p>
        </p:txBody>
      </p:sp>
      <p:sp>
        <p:nvSpPr>
          <p:cNvPr id="734" name="Google Shape;734;p75"/>
          <p:cNvSpPr txBox="1"/>
          <p:nvPr>
            <p:ph idx="2" type="body"/>
          </p:nvPr>
        </p:nvSpPr>
        <p:spPr>
          <a:xfrm>
            <a:off x="397970" y="1814484"/>
            <a:ext cx="8446757" cy="834875"/>
          </a:xfrm>
          <a:prstGeom prst="rect">
            <a:avLst/>
          </a:prstGeom>
          <a:noFill/>
          <a:ln>
            <a:noFill/>
          </a:ln>
        </p:spPr>
        <p:txBody>
          <a:bodyPr anchorCtr="0" anchor="t" bIns="45700" lIns="91425" spcFirstLastPara="1" rIns="91425" wrap="square" tIns="45700">
            <a:normAutofit fontScale="85000" lnSpcReduction="10000"/>
          </a:bodyPr>
          <a:lstStyle/>
          <a:p>
            <a:pPr indent="-514350" lvl="0" marL="514350" rtl="0" algn="l">
              <a:lnSpc>
                <a:spcPct val="90000"/>
              </a:lnSpc>
              <a:spcBef>
                <a:spcPts val="0"/>
              </a:spcBef>
              <a:spcAft>
                <a:spcPts val="0"/>
              </a:spcAft>
              <a:buClr>
                <a:srgbClr val="911B21"/>
              </a:buClr>
              <a:buSzPct val="100000"/>
              <a:buFont typeface="Arial"/>
              <a:buAutoNum type="alphaLcParenR"/>
            </a:pPr>
            <a:r>
              <a:rPr lang="en-US">
                <a:latin typeface="Calibri"/>
                <a:ea typeface="Calibri"/>
                <a:cs typeface="Calibri"/>
                <a:sym typeface="Calibri"/>
              </a:rPr>
              <a:t>The net income is determined by adding revenues and subtracting expenses. The net income is computed as follows:</a:t>
            </a:r>
            <a:endParaRPr/>
          </a:p>
        </p:txBody>
      </p:sp>
      <p:pic>
        <p:nvPicPr>
          <p:cNvPr descr="An illustration of a statement displays two columns. There are two sections on the statement. The first section is labeled, Revenues. Immediately below Revenues, Service revenue is displayed slightly indented with the $14,200 amount displayed in the first of the two numeric columns. Just below Rent Revenue is displayed with 800 in the first of the two numeric columns. The amounts are totaled and displayed Total revenues, $15,000 in the second numeric column. The second section is labeled, Expenses. The following account labels are listed immediately below the Expenses section label, slightly indented, with the respective amounts for each account listed in the first numeric column: Salaries and wages expense, $9,400; Rent expense, 1,500; Depreciation expense, 850; Utilities expense, 510; Supplies expense, 200; and Interest expense, 50. Next, Total expenses is displayed, with its amount of 12,510 in the second numeric column. The last line of the income statement displays, Net income, in the first column with the respective amount of $2,490 in the last column, calculated as $15,000 minus 12,510." id="735" name="Google Shape;735;p75"/>
          <p:cNvPicPr preferRelativeResize="0"/>
          <p:nvPr>
            <p:ph idx="1" type="body"/>
          </p:nvPr>
        </p:nvPicPr>
        <p:blipFill rotWithShape="1">
          <a:blip r:embed="rId3">
            <a:alphaModFix/>
          </a:blip>
          <a:srcRect b="0" l="0" r="0" t="0"/>
          <a:stretch/>
        </p:blipFill>
        <p:spPr>
          <a:xfrm>
            <a:off x="1829789" y="2863323"/>
            <a:ext cx="5556490" cy="3132413"/>
          </a:xfrm>
          <a:prstGeom prst="rect">
            <a:avLst/>
          </a:prstGeom>
          <a:noFill/>
          <a:ln>
            <a:noFill/>
          </a:ln>
        </p:spPr>
      </p:pic>
      <p:sp>
        <p:nvSpPr>
          <p:cNvPr id="736" name="Google Shape;736;p75"/>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4: Trial Balance</a:t>
            </a:r>
            <a:br>
              <a:rPr lang="en-US">
                <a:latin typeface="Calibri"/>
                <a:ea typeface="Calibri"/>
                <a:cs typeface="Calibri"/>
                <a:sym typeface="Calibri"/>
              </a:rPr>
            </a:br>
            <a:r>
              <a:rPr lang="en-US" sz="3100">
                <a:latin typeface="Calibri"/>
                <a:ea typeface="Calibri"/>
                <a:cs typeface="Calibri"/>
                <a:sym typeface="Calibri"/>
              </a:rPr>
              <a:t>Assets and liabilities solution</a:t>
            </a:r>
            <a:endParaRPr sz="3100">
              <a:latin typeface="Calibri"/>
              <a:ea typeface="Calibri"/>
              <a:cs typeface="Calibri"/>
              <a:sym typeface="Calibri"/>
            </a:endParaRPr>
          </a:p>
        </p:txBody>
      </p:sp>
      <p:sp>
        <p:nvSpPr>
          <p:cNvPr id="742" name="Google Shape;742;p76"/>
          <p:cNvSpPr txBox="1"/>
          <p:nvPr>
            <p:ph idx="2" type="body"/>
          </p:nvPr>
        </p:nvSpPr>
        <p:spPr>
          <a:xfrm>
            <a:off x="432619" y="1796598"/>
            <a:ext cx="8211404" cy="597914"/>
          </a:xfrm>
          <a:prstGeom prst="rect">
            <a:avLst/>
          </a:prstGeom>
          <a:noFill/>
          <a:ln>
            <a:noFill/>
          </a:ln>
        </p:spPr>
        <p:txBody>
          <a:bodyPr anchorCtr="0" anchor="t" bIns="45700" lIns="91425" spcFirstLastPara="1" rIns="91425" wrap="square" tIns="45700">
            <a:noAutofit/>
          </a:bodyPr>
          <a:lstStyle/>
          <a:p>
            <a:pPr indent="-514350" lvl="0" marL="514350" rtl="0" algn="l">
              <a:lnSpc>
                <a:spcPct val="90000"/>
              </a:lnSpc>
              <a:spcBef>
                <a:spcPts val="0"/>
              </a:spcBef>
              <a:spcAft>
                <a:spcPts val="0"/>
              </a:spcAft>
              <a:buClr>
                <a:srgbClr val="911B21"/>
              </a:buClr>
              <a:buSzPts val="2800"/>
              <a:buFont typeface="Arial"/>
              <a:buAutoNum type="alphaLcParenR" startAt="2"/>
            </a:pPr>
            <a:r>
              <a:rPr lang="en-US">
                <a:latin typeface="Calibri"/>
                <a:ea typeface="Calibri"/>
                <a:cs typeface="Calibri"/>
                <a:sym typeface="Calibri"/>
              </a:rPr>
              <a:t>Total assets and liabilities are computed as follows:</a:t>
            </a:r>
            <a:endParaRPr/>
          </a:p>
        </p:txBody>
      </p:sp>
      <p:pic>
        <p:nvPicPr>
          <p:cNvPr descr="An illustration of trial balance displays two sections labeled, Assets and Liabilities. The account names with respective amounts listed in the asset section are: Cash, $6,700; Accounts Receivable, 600; Supplies, 1,000; Prepaid Rent, 900, listed in second numeric column. The account names with respective amounts listed in the first numeric column are: Equipment, $15,000; less: Accumulated Depreciation-Equipment, 850. Subtracting 850 from $15,000 gives 14,150, shown in the second numeric column. The amounts are totaled as $23,350, in the second numeric column with the label, Total assets appearing in the first column. The account names and their respective amounts listed in the liabilities section are: Notes Payable, $5,000; Accounts Payable, 1,510; Unearned rent revenue, 500; Salaries and Wages payable, 400; Interest Payable, 50. Total liabilities is displayed with the totaled amount $7,460 in the last line." id="743" name="Google Shape;743;p76"/>
          <p:cNvPicPr preferRelativeResize="0"/>
          <p:nvPr>
            <p:ph idx="1" type="body"/>
          </p:nvPr>
        </p:nvPicPr>
        <p:blipFill rotWithShape="1">
          <a:blip r:embed="rId3">
            <a:alphaModFix/>
          </a:blip>
          <a:srcRect b="0" l="0" r="0" t="0"/>
          <a:stretch/>
        </p:blipFill>
        <p:spPr>
          <a:xfrm>
            <a:off x="522608" y="2923204"/>
            <a:ext cx="8039791" cy="2803526"/>
          </a:xfrm>
          <a:prstGeom prst="rect">
            <a:avLst/>
          </a:prstGeom>
          <a:noFill/>
          <a:ln>
            <a:noFill/>
          </a:ln>
        </p:spPr>
      </p:pic>
      <p:sp>
        <p:nvSpPr>
          <p:cNvPr id="744" name="Google Shape;744;p76"/>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DO IT! 4: Trial Balance</a:t>
            </a:r>
            <a:br>
              <a:rPr lang="en-US">
                <a:latin typeface="Calibri"/>
                <a:ea typeface="Calibri"/>
                <a:cs typeface="Calibri"/>
                <a:sym typeface="Calibri"/>
              </a:rPr>
            </a:br>
            <a:r>
              <a:rPr lang="en-US" sz="3100">
                <a:latin typeface="Calibri"/>
                <a:ea typeface="Calibri"/>
                <a:cs typeface="Calibri"/>
                <a:sym typeface="Calibri"/>
              </a:rPr>
              <a:t>Retained earnings solution  </a:t>
            </a:r>
            <a:endParaRPr sz="2400">
              <a:latin typeface="Calibri"/>
              <a:ea typeface="Calibri"/>
              <a:cs typeface="Calibri"/>
              <a:sym typeface="Calibri"/>
            </a:endParaRPr>
          </a:p>
        </p:txBody>
      </p:sp>
      <p:sp>
        <p:nvSpPr>
          <p:cNvPr id="750" name="Google Shape;750;p77"/>
          <p:cNvSpPr txBox="1"/>
          <p:nvPr>
            <p:ph idx="1" type="body"/>
          </p:nvPr>
        </p:nvSpPr>
        <p:spPr>
          <a:xfrm>
            <a:off x="505052" y="2196659"/>
            <a:ext cx="7501028" cy="503802"/>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rgbClr val="911B21"/>
              </a:buClr>
              <a:buSzPts val="2400"/>
              <a:buFont typeface="Arial"/>
              <a:buAutoNum type="alphaLcParenR" startAt="3"/>
            </a:pPr>
            <a:r>
              <a:rPr b="0" i="0" lang="en-US" sz="2400" u="none" cap="none" strike="noStrike">
                <a:solidFill>
                  <a:schemeClr val="dk1"/>
                </a:solidFill>
                <a:latin typeface="Calibri"/>
                <a:ea typeface="Calibri"/>
                <a:cs typeface="Calibri"/>
                <a:sym typeface="Calibri"/>
              </a:rPr>
              <a:t>Retained earnings is computed as follows:</a:t>
            </a:r>
            <a:endParaRPr/>
          </a:p>
        </p:txBody>
      </p:sp>
      <p:pic>
        <p:nvPicPr>
          <p:cNvPr descr="An illustration of retained earnings statement is displayed. There are two columns in this statement, the first displaying labels and the second displaying the respective amounts.  The first line of the statement displays: Retained Earnings, April 1, with a $0 amount in the second column. The next line shows: Add: Net income, with the 2,490 income amount appearing in the second column. The next line displays: Less: Dividends, in the first column with the amount of 600 in the second column. The total is labeled as: Retained earnings, June 30, with the amount of $1,890 in the second column resulting from subtracting the 600 dividends from the 2,490 subtotal." id="751" name="Google Shape;751;p77"/>
          <p:cNvPicPr preferRelativeResize="0"/>
          <p:nvPr>
            <p:ph idx="1" type="body"/>
          </p:nvPr>
        </p:nvPicPr>
        <p:blipFill rotWithShape="1">
          <a:blip r:embed="rId3">
            <a:alphaModFix/>
          </a:blip>
          <a:srcRect b="0" l="0" r="0" t="0"/>
          <a:stretch/>
        </p:blipFill>
        <p:spPr>
          <a:xfrm>
            <a:off x="911758" y="3013758"/>
            <a:ext cx="7274565" cy="1882044"/>
          </a:xfrm>
          <a:prstGeom prst="rect">
            <a:avLst/>
          </a:prstGeom>
          <a:noFill/>
          <a:ln>
            <a:noFill/>
          </a:ln>
        </p:spPr>
      </p:pic>
      <p:sp>
        <p:nvSpPr>
          <p:cNvPr id="752" name="Google Shape;752;p77"/>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4</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8"/>
          <p:cNvSpPr txBox="1"/>
          <p:nvPr>
            <p:ph type="title"/>
          </p:nvPr>
        </p:nvSpPr>
        <p:spPr>
          <a:xfrm>
            <a:off x="0" y="457199"/>
            <a:ext cx="9144000" cy="1381125"/>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3200"/>
              <a:buFont typeface="Calibri"/>
              <a:buNone/>
            </a:pPr>
            <a:r>
              <a:rPr lang="en-US" sz="3200">
                <a:solidFill>
                  <a:srgbClr val="911621"/>
                </a:solidFill>
                <a:latin typeface="Calibri"/>
                <a:ea typeface="Calibri"/>
                <a:cs typeface="Calibri"/>
                <a:sym typeface="Calibri"/>
              </a:rPr>
              <a:t>LEARNING OBJECTIVE 5</a:t>
            </a:r>
            <a:br>
              <a:rPr lang="en-US" sz="3200">
                <a:solidFill>
                  <a:srgbClr val="911621"/>
                </a:solidFill>
                <a:latin typeface="Calibri"/>
                <a:ea typeface="Calibri"/>
                <a:cs typeface="Calibri"/>
                <a:sym typeface="Calibri"/>
              </a:rPr>
            </a:br>
            <a:r>
              <a:rPr lang="en-US" sz="3200">
                <a:solidFill>
                  <a:schemeClr val="dk1"/>
                </a:solidFill>
                <a:latin typeface="Calibri"/>
                <a:ea typeface="Calibri"/>
                <a:cs typeface="Calibri"/>
                <a:sym typeface="Calibri"/>
              </a:rPr>
              <a:t>Appendix 3A: Prepare Adjusting Entries for the Alternative Treatment of Deferrals</a:t>
            </a:r>
            <a:endParaRPr/>
          </a:p>
        </p:txBody>
      </p:sp>
      <p:sp>
        <p:nvSpPr>
          <p:cNvPr id="758" name="Google Shape;758;p78"/>
          <p:cNvSpPr txBox="1"/>
          <p:nvPr>
            <p:ph idx="1" type="body"/>
          </p:nvPr>
        </p:nvSpPr>
        <p:spPr>
          <a:xfrm>
            <a:off x="304800" y="1920695"/>
            <a:ext cx="8534400" cy="4277599"/>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Alternate Treatment</a:t>
            </a:r>
            <a:endParaRPr b="1" sz="2600">
              <a:latin typeface="Calibri"/>
              <a:ea typeface="Calibri"/>
              <a:cs typeface="Calibri"/>
              <a:sym typeface="Calibri"/>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When a company prepays an expense, it debits that amount to an expense account.</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When it receives payment for future services, it credits the amount to a revenue account.</a:t>
            </a:r>
            <a:endParaRPr/>
          </a:p>
        </p:txBody>
      </p:sp>
      <p:sp>
        <p:nvSpPr>
          <p:cNvPr id="759" name="Google Shape;759;p78"/>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5</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Prepaid Expenses</a:t>
            </a:r>
            <a:br>
              <a:rPr lang="en-US" sz="4400">
                <a:latin typeface="Calibri"/>
                <a:ea typeface="Calibri"/>
                <a:cs typeface="Calibri"/>
                <a:sym typeface="Calibri"/>
              </a:rPr>
            </a:br>
            <a:r>
              <a:rPr lang="en-US" sz="3100">
                <a:latin typeface="Calibri"/>
                <a:ea typeface="Calibri"/>
                <a:cs typeface="Calibri"/>
                <a:sym typeface="Calibri"/>
              </a:rPr>
              <a:t>An alternative approach</a:t>
            </a:r>
            <a:endParaRPr sz="3600">
              <a:latin typeface="Calibri"/>
              <a:ea typeface="Calibri"/>
              <a:cs typeface="Calibri"/>
              <a:sym typeface="Calibri"/>
            </a:endParaRPr>
          </a:p>
        </p:txBody>
      </p:sp>
      <p:sp>
        <p:nvSpPr>
          <p:cNvPr id="765" name="Google Shape;765;p79"/>
          <p:cNvSpPr txBox="1"/>
          <p:nvPr>
            <p:ph idx="1" type="body"/>
          </p:nvPr>
        </p:nvSpPr>
        <p:spPr>
          <a:xfrm>
            <a:off x="304800" y="1752600"/>
            <a:ext cx="8534400" cy="1447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Companies may choose to </a:t>
            </a:r>
            <a:r>
              <a:rPr b="1" lang="en-US" sz="2600">
                <a:latin typeface="Calibri"/>
                <a:ea typeface="Calibri"/>
                <a:cs typeface="Calibri"/>
                <a:sym typeface="Calibri"/>
              </a:rPr>
              <a:t>debit (increase) an expense account</a:t>
            </a:r>
            <a:r>
              <a:rPr lang="en-US" sz="2600">
                <a:latin typeface="Calibri"/>
                <a:ea typeface="Calibri"/>
                <a:cs typeface="Calibri"/>
                <a:sym typeface="Calibri"/>
              </a:rPr>
              <a:t> rather than an asset account. This alternative treatment is simply more convenient.</a:t>
            </a:r>
            <a:endParaRPr sz="2600">
              <a:latin typeface="Calibri"/>
              <a:ea typeface="Calibri"/>
              <a:cs typeface="Calibri"/>
              <a:sym typeface="Calibri"/>
            </a:endParaRPr>
          </a:p>
        </p:txBody>
      </p:sp>
      <p:pic>
        <p:nvPicPr>
          <p:cNvPr descr="A comparison of two adjustment approaches is illustrated with journal entries.  &#10;If the prepayment is initially debited to an asset account per the chapter, there are two entries. The first entry, dated October 5, is a debit to Supplies for 2,500 and a credit to Accounts Payable for 2,500. The second entry is October 31 with a debit to Supplies Expense for 1,500 and a credit to Supplies for 1,500. &#10;If the prepayment was initially debited to an expense account (per the appendix) there are two entries.  The first entry, dated October 5, is a debit to Supplies Expense for 2,500 and a credit to Accounts Payable for 2,500. The second entry is October 31 with a debit to Supplies for 1,000 and a credit to Supplies Expense for 1,000.&#10;" id="766" name="Google Shape;766;p79"/>
          <p:cNvPicPr preferRelativeResize="0"/>
          <p:nvPr>
            <p:ph idx="2" type="pic"/>
          </p:nvPr>
        </p:nvPicPr>
        <p:blipFill rotWithShape="1">
          <a:blip r:embed="rId3">
            <a:alphaModFix/>
          </a:blip>
          <a:srcRect b="0" l="0" r="0" t="0"/>
          <a:stretch/>
        </p:blipFill>
        <p:spPr>
          <a:xfrm>
            <a:off x="416244" y="3404111"/>
            <a:ext cx="8311512" cy="2030957"/>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767" name="Google Shape;767;p79"/>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Accrual-Versus Cash-Basis Accounting</a:t>
            </a:r>
            <a:br>
              <a:rPr lang="en-US">
                <a:latin typeface="Calibri"/>
                <a:ea typeface="Calibri"/>
                <a:cs typeface="Calibri"/>
                <a:sym typeface="Calibri"/>
              </a:rPr>
            </a:br>
            <a:r>
              <a:rPr lang="en-US" sz="3100">
                <a:latin typeface="Calibri"/>
                <a:ea typeface="Calibri"/>
                <a:cs typeface="Calibri"/>
                <a:sym typeface="Calibri"/>
              </a:rPr>
              <a:t>Accrual-Basis Accounting</a:t>
            </a:r>
            <a:endParaRPr sz="3100">
              <a:latin typeface="Calibri"/>
              <a:ea typeface="Calibri"/>
              <a:cs typeface="Calibri"/>
              <a:sym typeface="Calibri"/>
            </a:endParaRPr>
          </a:p>
        </p:txBody>
      </p:sp>
      <p:sp>
        <p:nvSpPr>
          <p:cNvPr id="206" name="Google Shape;206;p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rgbClr val="911B21"/>
              </a:buClr>
              <a:buSzPts val="2600"/>
              <a:buChar char="•"/>
            </a:pPr>
            <a:r>
              <a:rPr lang="en-US" sz="2600">
                <a:latin typeface="Calibri"/>
                <a:ea typeface="Calibri"/>
                <a:cs typeface="Calibri"/>
                <a:sym typeface="Calibri"/>
              </a:rPr>
              <a:t>Transactions are recorded in the periods in which the events occur.</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Companies recognize revenues when they perform services (rather than when they receive cash).</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Expenses are recognized when incurred (rather than when paid).</a:t>
            </a:r>
            <a:endParaRPr/>
          </a:p>
        </p:txBody>
      </p:sp>
      <p:sp>
        <p:nvSpPr>
          <p:cNvPr id="207" name="Google Shape;207;p8"/>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0"/>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Unearned Revenues</a:t>
            </a:r>
            <a:br>
              <a:rPr lang="en-US">
                <a:latin typeface="Calibri"/>
                <a:ea typeface="Calibri"/>
                <a:cs typeface="Calibri"/>
                <a:sym typeface="Calibri"/>
              </a:rPr>
            </a:br>
            <a:r>
              <a:rPr lang="en-US" sz="3100">
                <a:latin typeface="Calibri"/>
                <a:ea typeface="Calibri"/>
                <a:cs typeface="Calibri"/>
                <a:sym typeface="Calibri"/>
              </a:rPr>
              <a:t>An alternative approach</a:t>
            </a:r>
            <a:endParaRPr sz="3100">
              <a:latin typeface="Calibri"/>
              <a:ea typeface="Calibri"/>
              <a:cs typeface="Calibri"/>
              <a:sym typeface="Calibri"/>
            </a:endParaRPr>
          </a:p>
        </p:txBody>
      </p:sp>
      <p:sp>
        <p:nvSpPr>
          <p:cNvPr id="773" name="Google Shape;773;p80"/>
          <p:cNvSpPr txBox="1"/>
          <p:nvPr>
            <p:ph idx="1" type="body"/>
          </p:nvPr>
        </p:nvSpPr>
        <p:spPr>
          <a:xfrm>
            <a:off x="304800" y="1752600"/>
            <a:ext cx="8534400" cy="99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Companies may </a:t>
            </a:r>
            <a:r>
              <a:rPr b="1" lang="en-US" sz="2600">
                <a:latin typeface="Calibri"/>
                <a:ea typeface="Calibri"/>
                <a:cs typeface="Calibri"/>
                <a:sym typeface="Calibri"/>
              </a:rPr>
              <a:t>credit (increase) a revenue account</a:t>
            </a:r>
            <a:r>
              <a:rPr lang="en-US" sz="2600">
                <a:latin typeface="Calibri"/>
                <a:ea typeface="Calibri"/>
                <a:cs typeface="Calibri"/>
                <a:sym typeface="Calibri"/>
              </a:rPr>
              <a:t> when they receive cash for future services.</a:t>
            </a:r>
            <a:endParaRPr sz="2600">
              <a:latin typeface="Calibri"/>
              <a:ea typeface="Calibri"/>
              <a:cs typeface="Calibri"/>
              <a:sym typeface="Calibri"/>
            </a:endParaRPr>
          </a:p>
        </p:txBody>
      </p:sp>
      <p:pic>
        <p:nvPicPr>
          <p:cNvPr descr="A comparison of two adjustment approaches is illustrated with journal entries.  &#10;If the Unearned Service Revenue is initially credited to a liability account per the chapter, there are two entries. The first entry, dated October 2, is a debit to Cash for 1,200, and a credit to Unearned Service Revenue for 1,200.  The second entry is October 31 with a debit to Unearned Service Revenue for 400 and a credit to Service Revenue for 400. &#10;If the unearned Service Revenue was initially credited to a revenue account (per the appendix) there are two entries. The first entry, dated October 2, is a debit to Cash for 1,200, and a credit to Service Revenue for 1,200.  The second entry is October 31 with a debit to Service Revenue for 800 and a credit to Unearned Service Revenue for 800.&#10;" id="774" name="Google Shape;774;p80"/>
          <p:cNvPicPr preferRelativeResize="0"/>
          <p:nvPr>
            <p:ph idx="2" type="pic"/>
          </p:nvPr>
        </p:nvPicPr>
        <p:blipFill rotWithShape="1">
          <a:blip r:embed="rId3">
            <a:alphaModFix/>
          </a:blip>
          <a:srcRect b="0" l="0" r="0" t="0"/>
          <a:stretch/>
        </p:blipFill>
        <p:spPr>
          <a:xfrm>
            <a:off x="401519" y="2897185"/>
            <a:ext cx="8340962" cy="2825715"/>
          </a:xfrm>
          <a:prstGeom prst="rect">
            <a:avLst/>
          </a:prstGeom>
          <a:noFill/>
          <a:ln cap="sq" cmpd="sng" w="127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775" name="Google Shape;775;p80"/>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5</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1"/>
          <p:cNvSpPr txBox="1"/>
          <p:nvPr>
            <p:ph type="title"/>
          </p:nvPr>
        </p:nvSpPr>
        <p:spPr>
          <a:xfrm>
            <a:off x="277078" y="457199"/>
            <a:ext cx="8562122" cy="11593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Summary of Additional Adjustments Relationships</a:t>
            </a:r>
            <a:endParaRPr>
              <a:latin typeface="Calibri"/>
              <a:ea typeface="Calibri"/>
              <a:cs typeface="Calibri"/>
              <a:sym typeface="Calibri"/>
            </a:endParaRPr>
          </a:p>
        </p:txBody>
      </p:sp>
      <p:graphicFrame>
        <p:nvGraphicFramePr>
          <p:cNvPr id="781" name="Google Shape;781;p81"/>
          <p:cNvGraphicFramePr/>
          <p:nvPr/>
        </p:nvGraphicFramePr>
        <p:xfrm>
          <a:off x="304800" y="1706897"/>
          <a:ext cx="3000000" cy="3000000"/>
        </p:xfrm>
        <a:graphic>
          <a:graphicData uri="http://schemas.openxmlformats.org/drawingml/2006/table">
            <a:tbl>
              <a:tblPr bandRow="1" firstRow="1">
                <a:noFill/>
                <a:tableStyleId>{111F7FA8-C6DB-4FE8-A5DC-467F0DEA6CE2}</a:tableStyleId>
              </a:tblPr>
              <a:tblGrid>
                <a:gridCol w="1371600"/>
                <a:gridCol w="2362200"/>
                <a:gridCol w="2590800"/>
                <a:gridCol w="2209800"/>
              </a:tblGrid>
              <a:tr h="370850">
                <a:tc>
                  <a:txBody>
                    <a:bodyPr/>
                    <a:lstStyle/>
                    <a:p>
                      <a:pPr indent="0" lvl="0" marL="0" marR="0" rtl="0" algn="ctr">
                        <a:spcBef>
                          <a:spcPts val="0"/>
                        </a:spcBef>
                        <a:spcAft>
                          <a:spcPts val="0"/>
                        </a:spcAft>
                        <a:buNone/>
                      </a:pPr>
                      <a:r>
                        <a:rPr lang="en-US" sz="1400" u="none" strike="noStrike">
                          <a:latin typeface="Calibri"/>
                          <a:ea typeface="Calibri"/>
                          <a:cs typeface="Calibri"/>
                          <a:sym typeface="Calibri"/>
                        </a:rPr>
                        <a:t>Type of Adjustment</a:t>
                      </a:r>
                      <a:endParaRPr sz="1400">
                        <a:latin typeface="Calibri"/>
                        <a:ea typeface="Calibri"/>
                        <a:cs typeface="Calibri"/>
                        <a:sym typeface="Calibri"/>
                      </a:endParaRPr>
                    </a:p>
                  </a:txBody>
                  <a:tcPr marT="45725" marB="45725" marR="91450" marL="91450" anchor="b"/>
                </a:tc>
                <a:tc>
                  <a:txBody>
                    <a:bodyPr/>
                    <a:lstStyle/>
                    <a:p>
                      <a:pPr indent="0" lvl="0" marL="0" marR="0" rtl="0" algn="ctr">
                        <a:spcBef>
                          <a:spcPts val="0"/>
                        </a:spcBef>
                        <a:spcAft>
                          <a:spcPts val="0"/>
                        </a:spcAft>
                        <a:buNone/>
                      </a:pPr>
                      <a:r>
                        <a:rPr lang="en-US" sz="1400" u="none" strike="noStrike">
                          <a:latin typeface="Calibri"/>
                          <a:ea typeface="Calibri"/>
                          <a:cs typeface="Calibri"/>
                          <a:sym typeface="Calibri"/>
                        </a:rPr>
                        <a:t>Reason for Adjustment</a:t>
                      </a:r>
                      <a:endParaRPr sz="1400">
                        <a:latin typeface="Calibri"/>
                        <a:ea typeface="Calibri"/>
                        <a:cs typeface="Calibri"/>
                        <a:sym typeface="Calibri"/>
                      </a:endParaRPr>
                    </a:p>
                  </a:txBody>
                  <a:tcPr marT="45725" marB="45725" marR="91450" marL="91450" anchor="b"/>
                </a:tc>
                <a:tc>
                  <a:txBody>
                    <a:bodyPr/>
                    <a:lstStyle/>
                    <a:p>
                      <a:pPr indent="0" lvl="0" marL="0" marR="0" rtl="0" algn="ctr">
                        <a:spcBef>
                          <a:spcPts val="0"/>
                        </a:spcBef>
                        <a:spcAft>
                          <a:spcPts val="0"/>
                        </a:spcAft>
                        <a:buNone/>
                      </a:pPr>
                      <a:r>
                        <a:rPr lang="en-US" sz="1400" u="none" strike="noStrike">
                          <a:latin typeface="Calibri"/>
                          <a:ea typeface="Calibri"/>
                          <a:cs typeface="Calibri"/>
                          <a:sym typeface="Calibri"/>
                        </a:rPr>
                        <a:t>Account Balances before Adjustment</a:t>
                      </a:r>
                      <a:endParaRPr sz="1400">
                        <a:latin typeface="Calibri"/>
                        <a:ea typeface="Calibri"/>
                        <a:cs typeface="Calibri"/>
                        <a:sym typeface="Calibri"/>
                      </a:endParaRPr>
                    </a:p>
                  </a:txBody>
                  <a:tcPr marT="45725" marB="45725" marR="91450" marL="91450" anchor="b"/>
                </a:tc>
                <a:tc>
                  <a:txBody>
                    <a:bodyPr/>
                    <a:lstStyle/>
                    <a:p>
                      <a:pPr indent="0" lvl="0" marL="0" marR="0" rtl="0" algn="ctr">
                        <a:spcBef>
                          <a:spcPts val="0"/>
                        </a:spcBef>
                        <a:spcAft>
                          <a:spcPts val="0"/>
                        </a:spcAft>
                        <a:buNone/>
                      </a:pPr>
                      <a:r>
                        <a:rPr lang="en-US" sz="1400" u="none" strike="noStrike">
                          <a:latin typeface="Calibri"/>
                          <a:ea typeface="Calibri"/>
                          <a:cs typeface="Calibri"/>
                          <a:sym typeface="Calibri"/>
                        </a:rPr>
                        <a:t>Adjusting Entry</a:t>
                      </a:r>
                      <a:endParaRPr sz="1400">
                        <a:latin typeface="Calibri"/>
                        <a:ea typeface="Calibri"/>
                        <a:cs typeface="Calibri"/>
                        <a:sym typeface="Calibri"/>
                      </a:endParaRPr>
                    </a:p>
                  </a:txBody>
                  <a:tcPr marT="45725" marB="45725" marR="91450" marL="91450" anchor="b"/>
                </a:tc>
              </a:tr>
              <a:tr h="370850">
                <a:tc>
                  <a:txBody>
                    <a:bodyPr/>
                    <a:lstStyle/>
                    <a:p>
                      <a:pPr indent="-342900" lvl="0" marL="342900" marR="0" rtl="0" algn="l">
                        <a:lnSpc>
                          <a:spcPct val="100000"/>
                        </a:lnSpc>
                        <a:spcBef>
                          <a:spcPts val="0"/>
                        </a:spcBef>
                        <a:spcAft>
                          <a:spcPts val="0"/>
                        </a:spcAft>
                        <a:buClr>
                          <a:schemeClr val="dk1"/>
                        </a:buClr>
                        <a:buSzPts val="1400"/>
                        <a:buFont typeface="Arial"/>
                        <a:buAutoNum type="arabicPeriod"/>
                      </a:pPr>
                      <a:r>
                        <a:rPr lang="en-US" sz="1400" u="none" strike="noStrike">
                          <a:latin typeface="Calibri"/>
                          <a:ea typeface="Calibri"/>
                          <a:cs typeface="Calibri"/>
                          <a:sym typeface="Calibri"/>
                        </a:rPr>
                        <a:t>Prepaid expenses</a:t>
                      </a:r>
                      <a:endParaRPr sz="1400">
                        <a:latin typeface="Calibri"/>
                        <a:ea typeface="Calibri"/>
                        <a:cs typeface="Calibri"/>
                        <a:sym typeface="Calibri"/>
                      </a:endParaRPr>
                    </a:p>
                  </a:txBody>
                  <a:tcPr marT="45725" marB="45725" marR="91450" marL="91450"/>
                </a:tc>
                <a:tc>
                  <a:txBody>
                    <a:bodyPr/>
                    <a:lstStyle/>
                    <a:p>
                      <a:pPr indent="-342900" lvl="0" marL="342900" marR="0" rtl="0" algn="l">
                        <a:lnSpc>
                          <a:spcPct val="100000"/>
                        </a:lnSpc>
                        <a:spcBef>
                          <a:spcPts val="0"/>
                        </a:spcBef>
                        <a:spcAft>
                          <a:spcPts val="0"/>
                        </a:spcAft>
                        <a:buClr>
                          <a:schemeClr val="dk1"/>
                        </a:buClr>
                        <a:buSzPts val="1400"/>
                        <a:buFont typeface="Arial"/>
                        <a:buAutoNum type="alphaLcParenR"/>
                      </a:pPr>
                      <a:r>
                        <a:rPr lang="en-US" sz="1400" u="none" strike="noStrike">
                          <a:latin typeface="Calibri"/>
                          <a:ea typeface="Calibri"/>
                          <a:cs typeface="Calibri"/>
                          <a:sym typeface="Calibri"/>
                        </a:rPr>
                        <a:t>Prepaid expenses initially recorded in asset accounts have been used.</a:t>
                      </a:r>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Assets overstated.</a:t>
                      </a:r>
                      <a:endParaRPr/>
                    </a:p>
                    <a:p>
                      <a:pPr indent="0" lvl="0" marL="0" marR="0" rtl="0" algn="l">
                        <a:spcBef>
                          <a:spcPts val="0"/>
                        </a:spcBef>
                        <a:spcAft>
                          <a:spcPts val="0"/>
                        </a:spcAft>
                        <a:buNone/>
                      </a:pPr>
                      <a:r>
                        <a:rPr lang="en-US" sz="1400" u="none" strike="noStrike">
                          <a:latin typeface="Calibri"/>
                          <a:ea typeface="Calibri"/>
                          <a:cs typeface="Calibri"/>
                          <a:sym typeface="Calibri"/>
                        </a:rPr>
                        <a:t>Expenses understated.</a:t>
                      </a:r>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Dr. Expenses</a:t>
                      </a:r>
                      <a:endParaRPr/>
                    </a:p>
                    <a:p>
                      <a:pPr indent="285750" lvl="0" marL="0" marR="0" rtl="0" algn="l">
                        <a:spcBef>
                          <a:spcPts val="0"/>
                        </a:spcBef>
                        <a:spcAft>
                          <a:spcPts val="0"/>
                        </a:spcAft>
                        <a:buNone/>
                      </a:pPr>
                      <a:r>
                        <a:rPr lang="en-US" sz="1400" u="none" strike="noStrike">
                          <a:latin typeface="Calibri"/>
                          <a:ea typeface="Calibri"/>
                          <a:cs typeface="Calibri"/>
                          <a:sym typeface="Calibri"/>
                        </a:rPr>
                        <a:t>Cr. Assets</a:t>
                      </a:r>
                      <a:endParaRPr/>
                    </a:p>
                  </a:txBody>
                  <a:tcPr marT="45725" marB="45725" marR="91450" marL="91450"/>
                </a:tc>
              </a:tr>
              <a:tr h="370850">
                <a:tc>
                  <a:txBody>
                    <a:bodyPr/>
                    <a:lstStyle/>
                    <a:p>
                      <a:pPr indent="0" lvl="0" marL="0" marR="0" rtl="0" algn="l">
                        <a:spcBef>
                          <a:spcPts val="0"/>
                        </a:spcBef>
                        <a:spcAft>
                          <a:spcPts val="0"/>
                        </a:spcAft>
                        <a:buNone/>
                      </a:pPr>
                      <a:r>
                        <a:t/>
                      </a:r>
                      <a:endParaRPr sz="1400">
                        <a:latin typeface="Calibri"/>
                        <a:ea typeface="Calibri"/>
                        <a:cs typeface="Calibri"/>
                        <a:sym typeface="Calibri"/>
                      </a:endParaRPr>
                    </a:p>
                  </a:txBody>
                  <a:tcPr marT="45725" marB="45725" marR="91450" marL="91450"/>
                </a:tc>
                <a:tc>
                  <a:txBody>
                    <a:bodyPr/>
                    <a:lstStyle/>
                    <a:p>
                      <a:pPr indent="-342900" lvl="0" marL="342900" marR="0" rtl="0" algn="l">
                        <a:spcBef>
                          <a:spcPts val="0"/>
                        </a:spcBef>
                        <a:spcAft>
                          <a:spcPts val="0"/>
                        </a:spcAft>
                        <a:buClr>
                          <a:schemeClr val="dk1"/>
                        </a:buClr>
                        <a:buSzPts val="1400"/>
                        <a:buFont typeface="Arial"/>
                        <a:buAutoNum type="alphaLcParenR" startAt="2"/>
                      </a:pPr>
                      <a:r>
                        <a:rPr lang="en-US" sz="1400" u="none" strike="noStrike">
                          <a:latin typeface="Calibri"/>
                          <a:ea typeface="Calibri"/>
                          <a:cs typeface="Calibri"/>
                          <a:sym typeface="Calibri"/>
                        </a:rPr>
                        <a:t>Prepaid expenses initially recorded in expense accounts have not been used.</a:t>
                      </a:r>
                      <a:endParaRPr b="0" i="0" sz="1400" u="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Assets understated.</a:t>
                      </a:r>
                      <a:endParaRPr/>
                    </a:p>
                    <a:p>
                      <a:pPr indent="0" lvl="0" marL="0" marR="0" rtl="0" algn="l">
                        <a:spcBef>
                          <a:spcPts val="0"/>
                        </a:spcBef>
                        <a:spcAft>
                          <a:spcPts val="0"/>
                        </a:spcAft>
                        <a:buNone/>
                      </a:pPr>
                      <a:r>
                        <a:rPr lang="en-US" sz="1400" u="none" strike="noStrike">
                          <a:latin typeface="Calibri"/>
                          <a:ea typeface="Calibri"/>
                          <a:cs typeface="Calibri"/>
                          <a:sym typeface="Calibri"/>
                        </a:rPr>
                        <a:t>Expenses overstated.</a:t>
                      </a:r>
                      <a:endParaRPr b="0" sz="1400">
                        <a:solidFill>
                          <a:srgbClr val="C00000"/>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Dr. Assets</a:t>
                      </a:r>
                      <a:endParaRPr/>
                    </a:p>
                    <a:p>
                      <a:pPr indent="285750" lvl="0" marL="0" marR="0" rtl="0" algn="l">
                        <a:spcBef>
                          <a:spcPts val="0"/>
                        </a:spcBef>
                        <a:spcAft>
                          <a:spcPts val="0"/>
                        </a:spcAft>
                        <a:buNone/>
                      </a:pPr>
                      <a:r>
                        <a:rPr lang="en-US" sz="1400" u="none" strike="noStrike">
                          <a:latin typeface="Calibri"/>
                          <a:ea typeface="Calibri"/>
                          <a:cs typeface="Calibri"/>
                          <a:sym typeface="Calibri"/>
                        </a:rPr>
                        <a:t>Cr. Expenses</a:t>
                      </a:r>
                      <a:endParaRPr b="0" sz="1400">
                        <a:solidFill>
                          <a:srgbClr val="C00000"/>
                        </a:solidFill>
                        <a:latin typeface="Calibri"/>
                        <a:ea typeface="Calibri"/>
                        <a:cs typeface="Calibri"/>
                        <a:sym typeface="Calibri"/>
                      </a:endParaRPr>
                    </a:p>
                  </a:txBody>
                  <a:tcPr marT="45725" marB="45725" marR="91450" marL="91450"/>
                </a:tc>
              </a:tr>
              <a:tr h="370850">
                <a:tc>
                  <a:txBody>
                    <a:bodyPr/>
                    <a:lstStyle/>
                    <a:p>
                      <a:pPr indent="-342900" lvl="0" marL="342900" marR="0" rtl="0" algn="l">
                        <a:spcBef>
                          <a:spcPts val="0"/>
                        </a:spcBef>
                        <a:spcAft>
                          <a:spcPts val="0"/>
                        </a:spcAft>
                        <a:buClr>
                          <a:schemeClr val="dk1"/>
                        </a:buClr>
                        <a:buSzPts val="1400"/>
                        <a:buFont typeface="Arial"/>
                        <a:buAutoNum type="arabicPeriod" startAt="2"/>
                      </a:pPr>
                      <a:r>
                        <a:rPr lang="en-US" sz="1400" u="none" strike="noStrike">
                          <a:latin typeface="Calibri"/>
                          <a:ea typeface="Calibri"/>
                          <a:cs typeface="Calibri"/>
                          <a:sym typeface="Calibri"/>
                        </a:rPr>
                        <a:t>Unearned revenues</a:t>
                      </a:r>
                      <a:endParaRPr sz="1400">
                        <a:latin typeface="Calibri"/>
                        <a:ea typeface="Calibri"/>
                        <a:cs typeface="Calibri"/>
                        <a:sym typeface="Calibri"/>
                      </a:endParaRPr>
                    </a:p>
                  </a:txBody>
                  <a:tcPr marT="45725" marB="45725" marR="91450" marL="91450"/>
                </a:tc>
                <a:tc>
                  <a:txBody>
                    <a:bodyPr/>
                    <a:lstStyle/>
                    <a:p>
                      <a:pPr indent="-342900" lvl="0" marL="342900" marR="0" rtl="0" algn="l">
                        <a:spcBef>
                          <a:spcPts val="0"/>
                        </a:spcBef>
                        <a:spcAft>
                          <a:spcPts val="0"/>
                        </a:spcAft>
                        <a:buClr>
                          <a:schemeClr val="dk1"/>
                        </a:buClr>
                        <a:buSzPts val="1400"/>
                        <a:buFont typeface="Arial"/>
                        <a:buAutoNum type="alphaLcParenR"/>
                      </a:pPr>
                      <a:r>
                        <a:rPr lang="en-US" sz="1400" u="none" strike="noStrike">
                          <a:latin typeface="Calibri"/>
                          <a:ea typeface="Calibri"/>
                          <a:cs typeface="Calibri"/>
                          <a:sym typeface="Calibri"/>
                        </a:rPr>
                        <a:t>Unearned revenues initially recorded in liability accounts are now recognized as revenue.</a:t>
                      </a:r>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Liabilities overstated.</a:t>
                      </a:r>
                      <a:endParaRPr/>
                    </a:p>
                    <a:p>
                      <a:pPr indent="0" lvl="0" marL="0" marR="0" rtl="0" algn="l">
                        <a:spcBef>
                          <a:spcPts val="0"/>
                        </a:spcBef>
                        <a:spcAft>
                          <a:spcPts val="0"/>
                        </a:spcAft>
                        <a:buNone/>
                      </a:pPr>
                      <a:r>
                        <a:rPr lang="en-US" sz="1400" u="none" strike="noStrike">
                          <a:latin typeface="Calibri"/>
                          <a:ea typeface="Calibri"/>
                          <a:cs typeface="Calibri"/>
                          <a:sym typeface="Calibri"/>
                        </a:rPr>
                        <a:t>Revenues understated.</a:t>
                      </a:r>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Dr. Liabilities</a:t>
                      </a:r>
                      <a:endParaRPr/>
                    </a:p>
                    <a:p>
                      <a:pPr indent="285750" lvl="0" marL="0" marR="0" rtl="0" algn="l">
                        <a:spcBef>
                          <a:spcPts val="0"/>
                        </a:spcBef>
                        <a:spcAft>
                          <a:spcPts val="0"/>
                        </a:spcAft>
                        <a:buNone/>
                      </a:pPr>
                      <a:r>
                        <a:rPr lang="en-US" sz="1400" u="none" strike="noStrike">
                          <a:latin typeface="Calibri"/>
                          <a:ea typeface="Calibri"/>
                          <a:cs typeface="Calibri"/>
                          <a:sym typeface="Calibri"/>
                        </a:rPr>
                        <a:t>Cr. Revenues</a:t>
                      </a:r>
                      <a:endParaRPr/>
                    </a:p>
                  </a:txBody>
                  <a:tcPr marT="45725" marB="45725" marR="91450" marL="91450"/>
                </a:tc>
              </a:tr>
              <a:tr h="370850">
                <a:tc>
                  <a:txBody>
                    <a:bodyPr/>
                    <a:lstStyle/>
                    <a:p>
                      <a:pPr indent="0" lvl="0" marL="0" marR="0" rtl="0" algn="l">
                        <a:spcBef>
                          <a:spcPts val="0"/>
                        </a:spcBef>
                        <a:spcAft>
                          <a:spcPts val="0"/>
                        </a:spcAft>
                        <a:buNone/>
                      </a:pPr>
                      <a:r>
                        <a:t/>
                      </a:r>
                      <a:endParaRPr sz="1400">
                        <a:latin typeface="Calibri"/>
                        <a:ea typeface="Calibri"/>
                        <a:cs typeface="Calibri"/>
                        <a:sym typeface="Calibri"/>
                      </a:endParaRPr>
                    </a:p>
                  </a:txBody>
                  <a:tcPr marT="45725" marB="45725" marR="91450" marL="91450"/>
                </a:tc>
                <a:tc>
                  <a:txBody>
                    <a:bodyPr/>
                    <a:lstStyle/>
                    <a:p>
                      <a:pPr indent="-342900" lvl="0" marL="342900" marR="0" rtl="0" algn="l">
                        <a:lnSpc>
                          <a:spcPct val="100000"/>
                        </a:lnSpc>
                        <a:spcBef>
                          <a:spcPts val="0"/>
                        </a:spcBef>
                        <a:spcAft>
                          <a:spcPts val="0"/>
                        </a:spcAft>
                        <a:buClr>
                          <a:schemeClr val="dk1"/>
                        </a:buClr>
                        <a:buSzPts val="1400"/>
                        <a:buFont typeface="Arial"/>
                        <a:buAutoNum type="alphaLcParenR" startAt="2"/>
                      </a:pPr>
                      <a:r>
                        <a:rPr lang="en-US" sz="1400" u="none" strike="noStrike">
                          <a:latin typeface="Calibri"/>
                          <a:ea typeface="Calibri"/>
                          <a:cs typeface="Calibri"/>
                          <a:sym typeface="Calibri"/>
                        </a:rPr>
                        <a:t>Unearned revenues initially recorded in revenue accounts are still unearned.</a:t>
                      </a:r>
                      <a:endParaRPr b="0" i="0" sz="1400" u="none" strike="noStrike">
                        <a:solidFill>
                          <a:srgbClr val="C00000"/>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Liabilities understated.</a:t>
                      </a:r>
                      <a:endParaRPr/>
                    </a:p>
                    <a:p>
                      <a:pPr indent="0" lvl="0" marL="0" marR="0" rtl="0" algn="l">
                        <a:spcBef>
                          <a:spcPts val="0"/>
                        </a:spcBef>
                        <a:spcAft>
                          <a:spcPts val="0"/>
                        </a:spcAft>
                        <a:buNone/>
                      </a:pPr>
                      <a:r>
                        <a:rPr lang="en-US" sz="1400" u="none" strike="noStrike">
                          <a:latin typeface="Calibri"/>
                          <a:ea typeface="Calibri"/>
                          <a:cs typeface="Calibri"/>
                          <a:sym typeface="Calibri"/>
                        </a:rPr>
                        <a:t>Revenues overstated.</a:t>
                      </a:r>
                      <a:endParaRPr b="0" sz="1400">
                        <a:solidFill>
                          <a:srgbClr val="C00000"/>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US" sz="1400" u="none" strike="noStrike">
                          <a:latin typeface="Calibri"/>
                          <a:ea typeface="Calibri"/>
                          <a:cs typeface="Calibri"/>
                          <a:sym typeface="Calibri"/>
                        </a:rPr>
                        <a:t>Dr. Revenues</a:t>
                      </a:r>
                      <a:endParaRPr/>
                    </a:p>
                    <a:p>
                      <a:pPr indent="285750" lvl="0" marL="0" marR="0" rtl="0" algn="l">
                        <a:spcBef>
                          <a:spcPts val="0"/>
                        </a:spcBef>
                        <a:spcAft>
                          <a:spcPts val="0"/>
                        </a:spcAft>
                        <a:buNone/>
                      </a:pPr>
                      <a:r>
                        <a:rPr lang="en-US" sz="1400" u="none" strike="noStrike">
                          <a:latin typeface="Calibri"/>
                          <a:ea typeface="Calibri"/>
                          <a:cs typeface="Calibri"/>
                          <a:sym typeface="Calibri"/>
                        </a:rPr>
                        <a:t>Cr. Liabilities</a:t>
                      </a:r>
                      <a:endParaRPr b="0" i="0" sz="1400" u="none" strike="noStrike">
                        <a:solidFill>
                          <a:srgbClr val="C00000"/>
                        </a:solidFill>
                        <a:latin typeface="Calibri"/>
                        <a:ea typeface="Calibri"/>
                        <a:cs typeface="Calibri"/>
                        <a:sym typeface="Calibri"/>
                      </a:endParaRPr>
                    </a:p>
                  </a:txBody>
                  <a:tcPr marT="45725" marB="45725" marR="91450" marL="91450"/>
                </a:tc>
              </a:tr>
            </a:tbl>
          </a:graphicData>
        </a:graphic>
      </p:graphicFrame>
      <p:sp>
        <p:nvSpPr>
          <p:cNvPr id="782" name="Google Shape;782;p81"/>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5</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2"/>
          <p:cNvSpPr txBox="1"/>
          <p:nvPr>
            <p:ph type="title"/>
          </p:nvPr>
        </p:nvSpPr>
        <p:spPr>
          <a:xfrm>
            <a:off x="0" y="457200"/>
            <a:ext cx="9144000" cy="1066800"/>
          </a:xfrm>
          <a:prstGeom prst="rect">
            <a:avLst/>
          </a:prstGeom>
          <a:solidFill>
            <a:srgbClr val="E2F3F8"/>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911621"/>
              </a:buClr>
              <a:buSzPts val="3200"/>
              <a:buFont typeface="Calibri"/>
              <a:buNone/>
            </a:pPr>
            <a:r>
              <a:rPr lang="en-US" sz="3200">
                <a:solidFill>
                  <a:srgbClr val="911621"/>
                </a:solidFill>
                <a:latin typeface="Calibri"/>
                <a:ea typeface="Calibri"/>
                <a:cs typeface="Calibri"/>
                <a:sym typeface="Calibri"/>
              </a:rPr>
              <a:t>LEARNING OBJECTIVE 6</a:t>
            </a:r>
            <a:br>
              <a:rPr lang="en-US" sz="3200">
                <a:solidFill>
                  <a:srgbClr val="911621"/>
                </a:solidFill>
                <a:latin typeface="Calibri"/>
                <a:ea typeface="Calibri"/>
                <a:cs typeface="Calibri"/>
                <a:sym typeface="Calibri"/>
              </a:rPr>
            </a:br>
            <a:r>
              <a:rPr lang="en-US" sz="3200">
                <a:solidFill>
                  <a:schemeClr val="dk1"/>
                </a:solidFill>
                <a:latin typeface="Calibri"/>
                <a:ea typeface="Calibri"/>
                <a:cs typeface="Calibri"/>
                <a:sym typeface="Calibri"/>
              </a:rPr>
              <a:t>Appendix 3B: Discuss Financial Reporting Concepts</a:t>
            </a:r>
            <a:endParaRPr sz="3200">
              <a:solidFill>
                <a:schemeClr val="dk1"/>
              </a:solidFill>
              <a:latin typeface="Calibri"/>
              <a:ea typeface="Calibri"/>
              <a:cs typeface="Calibri"/>
              <a:sym typeface="Calibri"/>
            </a:endParaRPr>
          </a:p>
        </p:txBody>
      </p:sp>
      <p:sp>
        <p:nvSpPr>
          <p:cNvPr id="788" name="Google Shape;788;p82"/>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800000"/>
              </a:buClr>
              <a:buSzPts val="1920"/>
              <a:buNone/>
            </a:pPr>
            <a:r>
              <a:rPr b="1" lang="en-US" sz="2400">
                <a:latin typeface="Calibri"/>
                <a:ea typeface="Calibri"/>
                <a:cs typeface="Calibri"/>
                <a:sym typeface="Calibri"/>
              </a:rPr>
              <a:t>Qualities of Useful Information</a:t>
            </a:r>
            <a:endParaRPr/>
          </a:p>
          <a:p>
            <a:pPr indent="0" lvl="0" marL="0" rtl="0" algn="l">
              <a:lnSpc>
                <a:spcPct val="100000"/>
              </a:lnSpc>
              <a:spcBef>
                <a:spcPts val="1200"/>
              </a:spcBef>
              <a:spcAft>
                <a:spcPts val="0"/>
              </a:spcAft>
              <a:buSzPts val="2400"/>
              <a:buNone/>
            </a:pPr>
            <a:r>
              <a:rPr lang="en-US" sz="2400">
                <a:latin typeface="Calibri"/>
                <a:ea typeface="Calibri"/>
                <a:cs typeface="Calibri"/>
                <a:sym typeface="Calibri"/>
              </a:rPr>
              <a:t>Two fundamental qualities, </a:t>
            </a:r>
            <a:r>
              <a:rPr b="1" lang="en-US" sz="2400">
                <a:latin typeface="Calibri"/>
                <a:ea typeface="Calibri"/>
                <a:cs typeface="Calibri"/>
                <a:sym typeface="Calibri"/>
              </a:rPr>
              <a:t>relevance</a:t>
            </a:r>
            <a:r>
              <a:rPr lang="en-US" sz="2400">
                <a:latin typeface="Calibri"/>
                <a:ea typeface="Calibri"/>
                <a:cs typeface="Calibri"/>
                <a:sym typeface="Calibri"/>
              </a:rPr>
              <a:t> and </a:t>
            </a:r>
            <a:r>
              <a:rPr b="1" lang="en-US" sz="2400">
                <a:latin typeface="Calibri"/>
                <a:ea typeface="Calibri"/>
                <a:cs typeface="Calibri"/>
                <a:sym typeface="Calibri"/>
              </a:rPr>
              <a:t>faithful representation.</a:t>
            </a:r>
            <a:endParaRPr/>
          </a:p>
          <a:p>
            <a:pPr indent="0" lvl="1" marL="0" rtl="0" algn="l">
              <a:lnSpc>
                <a:spcPct val="100000"/>
              </a:lnSpc>
              <a:spcBef>
                <a:spcPts val="1200"/>
              </a:spcBef>
              <a:spcAft>
                <a:spcPts val="0"/>
              </a:spcAft>
              <a:buClr>
                <a:srgbClr val="800000"/>
              </a:buClr>
              <a:buSzPts val="1920"/>
              <a:buNone/>
            </a:pPr>
            <a:r>
              <a:rPr b="1" lang="en-US" sz="2400">
                <a:latin typeface="Calibri"/>
                <a:ea typeface="Calibri"/>
                <a:cs typeface="Calibri"/>
                <a:sym typeface="Calibri"/>
              </a:rPr>
              <a:t>Relevance</a:t>
            </a:r>
            <a:endParaRPr sz="2400">
              <a:latin typeface="Calibri"/>
              <a:ea typeface="Calibri"/>
              <a:cs typeface="Calibri"/>
              <a:sym typeface="Calibri"/>
            </a:endParaRPr>
          </a:p>
          <a:p>
            <a:pPr indent="-291600" lvl="1" marL="291600" rtl="0" algn="l">
              <a:lnSpc>
                <a:spcPct val="100000"/>
              </a:lnSpc>
              <a:spcBef>
                <a:spcPts val="1000"/>
              </a:spcBef>
              <a:spcAft>
                <a:spcPts val="0"/>
              </a:spcAft>
              <a:buClr>
                <a:srgbClr val="911B21"/>
              </a:buClr>
              <a:buSzPts val="2400"/>
              <a:buFont typeface="Arial"/>
              <a:buChar char="•"/>
            </a:pPr>
            <a:r>
              <a:rPr lang="en-US" sz="2400">
                <a:latin typeface="Calibri"/>
                <a:ea typeface="Calibri"/>
                <a:cs typeface="Calibri"/>
                <a:sym typeface="Calibri"/>
              </a:rPr>
              <a:t>Make a difference in a business decision.</a:t>
            </a:r>
            <a:endParaRPr/>
          </a:p>
          <a:p>
            <a:pPr indent="-291600" lvl="1" marL="291600" rtl="0" algn="l">
              <a:lnSpc>
                <a:spcPct val="100000"/>
              </a:lnSpc>
              <a:spcBef>
                <a:spcPts val="1000"/>
              </a:spcBef>
              <a:spcAft>
                <a:spcPts val="0"/>
              </a:spcAft>
              <a:buClr>
                <a:srgbClr val="911B21"/>
              </a:buClr>
              <a:buSzPts val="2400"/>
              <a:buFont typeface="Arial"/>
              <a:buChar char="•"/>
            </a:pPr>
            <a:r>
              <a:rPr lang="en-US" sz="2400">
                <a:latin typeface="Calibri"/>
                <a:ea typeface="Calibri"/>
                <a:cs typeface="Calibri"/>
                <a:sym typeface="Calibri"/>
              </a:rPr>
              <a:t>Provides information that has </a:t>
            </a:r>
            <a:r>
              <a:rPr b="1" lang="en-US" sz="2400">
                <a:latin typeface="Calibri"/>
                <a:ea typeface="Calibri"/>
                <a:cs typeface="Calibri"/>
                <a:sym typeface="Calibri"/>
              </a:rPr>
              <a:t>predictive value </a:t>
            </a:r>
            <a:r>
              <a:rPr lang="en-US" sz="2400">
                <a:latin typeface="Calibri"/>
                <a:ea typeface="Calibri"/>
                <a:cs typeface="Calibri"/>
                <a:sym typeface="Calibri"/>
              </a:rPr>
              <a:t>and </a:t>
            </a:r>
            <a:r>
              <a:rPr b="1" lang="en-US" sz="2400">
                <a:latin typeface="Calibri"/>
                <a:ea typeface="Calibri"/>
                <a:cs typeface="Calibri"/>
                <a:sym typeface="Calibri"/>
              </a:rPr>
              <a:t>confirmatory value.</a:t>
            </a:r>
            <a:endParaRPr sz="2400">
              <a:latin typeface="Calibri"/>
              <a:ea typeface="Calibri"/>
              <a:cs typeface="Calibri"/>
              <a:sym typeface="Calibri"/>
            </a:endParaRPr>
          </a:p>
          <a:p>
            <a:pPr indent="-291600" lvl="1" marL="291600" rtl="0" algn="l">
              <a:lnSpc>
                <a:spcPct val="100000"/>
              </a:lnSpc>
              <a:spcBef>
                <a:spcPts val="1000"/>
              </a:spcBef>
              <a:spcAft>
                <a:spcPts val="0"/>
              </a:spcAft>
              <a:buClr>
                <a:srgbClr val="911B21"/>
              </a:buClr>
              <a:buSzPts val="2400"/>
              <a:buFont typeface="Arial"/>
              <a:buChar char="•"/>
            </a:pPr>
            <a:r>
              <a:rPr b="1" lang="en-US" sz="2400">
                <a:latin typeface="Calibri"/>
                <a:ea typeface="Calibri"/>
                <a:cs typeface="Calibri"/>
                <a:sym typeface="Calibri"/>
              </a:rPr>
              <a:t>Materiality</a:t>
            </a:r>
            <a:r>
              <a:rPr lang="en-US" sz="2400">
                <a:latin typeface="Calibri"/>
                <a:ea typeface="Calibri"/>
                <a:cs typeface="Calibri"/>
                <a:sym typeface="Calibri"/>
              </a:rPr>
              <a:t> is a company-specific aspect of relevance.</a:t>
            </a:r>
            <a:endParaRPr/>
          </a:p>
          <a:p>
            <a:pPr indent="-320400" lvl="2" marL="622800" rtl="0" algn="l">
              <a:lnSpc>
                <a:spcPct val="100000"/>
              </a:lnSpc>
              <a:spcBef>
                <a:spcPts val="500"/>
              </a:spcBef>
              <a:spcAft>
                <a:spcPts val="0"/>
              </a:spcAft>
              <a:buClr>
                <a:srgbClr val="911B21"/>
              </a:buClr>
              <a:buSzPts val="1760"/>
              <a:buFont typeface="Courier New"/>
              <a:buChar char="o"/>
            </a:pPr>
            <a:r>
              <a:rPr lang="en-US" sz="2200">
                <a:latin typeface="Calibri"/>
                <a:ea typeface="Calibri"/>
                <a:cs typeface="Calibri"/>
                <a:sym typeface="Calibri"/>
              </a:rPr>
              <a:t>An item is material when its size makes it likely to influence the decision of an investor or creditor.</a:t>
            </a:r>
            <a:endParaRPr sz="2200">
              <a:latin typeface="Calibri"/>
              <a:ea typeface="Calibri"/>
              <a:cs typeface="Calibri"/>
              <a:sym typeface="Calibri"/>
            </a:endParaRPr>
          </a:p>
        </p:txBody>
      </p:sp>
      <p:sp>
        <p:nvSpPr>
          <p:cNvPr id="789" name="Google Shape;789;p82"/>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3"/>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Qualities of Useful Information</a:t>
            </a:r>
            <a:br>
              <a:rPr lang="en-US" sz="4400">
                <a:latin typeface="Calibri"/>
                <a:ea typeface="Calibri"/>
                <a:cs typeface="Calibri"/>
                <a:sym typeface="Calibri"/>
              </a:rPr>
            </a:br>
            <a:r>
              <a:rPr lang="en-US" sz="3100">
                <a:latin typeface="Calibri"/>
                <a:ea typeface="Calibri"/>
                <a:cs typeface="Calibri"/>
                <a:sym typeface="Calibri"/>
              </a:rPr>
              <a:t>Fundamental qualities</a:t>
            </a:r>
            <a:endParaRPr sz="2700">
              <a:latin typeface="Calibri"/>
              <a:ea typeface="Calibri"/>
              <a:cs typeface="Calibri"/>
              <a:sym typeface="Calibri"/>
            </a:endParaRPr>
          </a:p>
        </p:txBody>
      </p:sp>
      <p:sp>
        <p:nvSpPr>
          <p:cNvPr id="795" name="Google Shape;795;p8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lang="en-US" sz="2600">
                <a:latin typeface="Calibri"/>
                <a:ea typeface="Calibri"/>
                <a:cs typeface="Calibri"/>
                <a:sym typeface="Calibri"/>
              </a:rPr>
              <a:t>Two fundamental qualities, </a:t>
            </a:r>
            <a:r>
              <a:rPr b="1" lang="en-US" sz="2600">
                <a:latin typeface="Calibri"/>
                <a:ea typeface="Calibri"/>
                <a:cs typeface="Calibri"/>
                <a:sym typeface="Calibri"/>
              </a:rPr>
              <a:t>relevance </a:t>
            </a:r>
            <a:r>
              <a:rPr lang="en-US" sz="2600">
                <a:latin typeface="Calibri"/>
                <a:ea typeface="Calibri"/>
                <a:cs typeface="Calibri"/>
                <a:sym typeface="Calibri"/>
              </a:rPr>
              <a:t>and</a:t>
            </a:r>
            <a:r>
              <a:rPr b="1" lang="en-US" sz="2600">
                <a:latin typeface="Calibri"/>
                <a:ea typeface="Calibri"/>
                <a:cs typeface="Calibri"/>
                <a:sym typeface="Calibri"/>
              </a:rPr>
              <a:t> faithful representation.</a:t>
            </a:r>
            <a:endParaRPr/>
          </a:p>
          <a:p>
            <a:pPr indent="0" lvl="1" marL="0" rtl="0" algn="l">
              <a:lnSpc>
                <a:spcPct val="125000"/>
              </a:lnSpc>
              <a:spcBef>
                <a:spcPts val="1200"/>
              </a:spcBef>
              <a:spcAft>
                <a:spcPts val="0"/>
              </a:spcAft>
              <a:buClr>
                <a:srgbClr val="800000"/>
              </a:buClr>
              <a:buSzPts val="2080"/>
              <a:buNone/>
            </a:pPr>
            <a:r>
              <a:rPr b="1" lang="en-US" sz="2600">
                <a:latin typeface="Calibri"/>
                <a:ea typeface="Calibri"/>
                <a:cs typeface="Calibri"/>
                <a:sym typeface="Calibri"/>
              </a:rPr>
              <a:t>Faithful Representation</a:t>
            </a:r>
            <a:endParaRPr sz="2600">
              <a:latin typeface="Calibri"/>
              <a:ea typeface="Calibri"/>
              <a:cs typeface="Calibri"/>
              <a:sym typeface="Calibri"/>
            </a:endParaRPr>
          </a:p>
          <a:p>
            <a:pPr indent="-291600" lvl="1" marL="291600" rtl="0" algn="l">
              <a:lnSpc>
                <a:spcPct val="100000"/>
              </a:lnSpc>
              <a:spcBef>
                <a:spcPts val="1000"/>
              </a:spcBef>
              <a:spcAft>
                <a:spcPts val="0"/>
              </a:spcAft>
              <a:buClr>
                <a:srgbClr val="911B21"/>
              </a:buClr>
              <a:buSzPts val="2600"/>
              <a:buFont typeface="Arial"/>
              <a:buChar char="•"/>
            </a:pPr>
            <a:r>
              <a:rPr lang="en-US" sz="2600">
                <a:latin typeface="Calibri"/>
                <a:ea typeface="Calibri"/>
                <a:cs typeface="Calibri"/>
                <a:sym typeface="Calibri"/>
              </a:rPr>
              <a:t>Information accurately depicts what really happened. </a:t>
            </a:r>
            <a:endParaRPr/>
          </a:p>
          <a:p>
            <a:pPr indent="-291600" lvl="1" marL="291600" rtl="0" algn="l">
              <a:lnSpc>
                <a:spcPct val="100000"/>
              </a:lnSpc>
              <a:spcBef>
                <a:spcPts val="1000"/>
              </a:spcBef>
              <a:spcAft>
                <a:spcPts val="0"/>
              </a:spcAft>
              <a:buClr>
                <a:srgbClr val="911B21"/>
              </a:buClr>
              <a:buSzPts val="2600"/>
              <a:buFont typeface="Arial"/>
              <a:buChar char="•"/>
            </a:pPr>
            <a:r>
              <a:rPr lang="en-US" sz="2600">
                <a:latin typeface="Calibri"/>
                <a:ea typeface="Calibri"/>
                <a:cs typeface="Calibri"/>
                <a:sym typeface="Calibri"/>
              </a:rPr>
              <a:t>Information must be</a:t>
            </a:r>
            <a:endParaRPr/>
          </a:p>
          <a:p>
            <a:pPr indent="-320400" lvl="2" marL="622800" rtl="0" algn="l">
              <a:lnSpc>
                <a:spcPct val="90000"/>
              </a:lnSpc>
              <a:spcBef>
                <a:spcPts val="500"/>
              </a:spcBef>
              <a:spcAft>
                <a:spcPts val="0"/>
              </a:spcAft>
              <a:buClr>
                <a:srgbClr val="911621"/>
              </a:buClr>
              <a:buSzPts val="1920"/>
              <a:buFont typeface="Courier New"/>
              <a:buChar char="o"/>
            </a:pPr>
            <a:r>
              <a:rPr b="1" lang="en-US" sz="2400">
                <a:latin typeface="Calibri"/>
                <a:ea typeface="Calibri"/>
                <a:cs typeface="Calibri"/>
                <a:sym typeface="Calibri"/>
              </a:rPr>
              <a:t>complete </a:t>
            </a:r>
            <a:r>
              <a:rPr lang="en-US" sz="2400">
                <a:latin typeface="Calibri"/>
                <a:ea typeface="Calibri"/>
                <a:cs typeface="Calibri"/>
                <a:sym typeface="Calibri"/>
              </a:rPr>
              <a:t>(nothing important has been omitted), </a:t>
            </a:r>
            <a:endParaRPr/>
          </a:p>
          <a:p>
            <a:pPr indent="-320400" lvl="2" marL="622800" rtl="0" algn="l">
              <a:lnSpc>
                <a:spcPct val="90000"/>
              </a:lnSpc>
              <a:spcBef>
                <a:spcPts val="500"/>
              </a:spcBef>
              <a:spcAft>
                <a:spcPts val="0"/>
              </a:spcAft>
              <a:buClr>
                <a:srgbClr val="911621"/>
              </a:buClr>
              <a:buSzPts val="1920"/>
              <a:buFont typeface="Courier New"/>
              <a:buChar char="o"/>
            </a:pPr>
            <a:r>
              <a:rPr b="1" lang="en-US" sz="2400">
                <a:latin typeface="Calibri"/>
                <a:ea typeface="Calibri"/>
                <a:cs typeface="Calibri"/>
                <a:sym typeface="Calibri"/>
              </a:rPr>
              <a:t>neutral</a:t>
            </a:r>
            <a:r>
              <a:rPr lang="en-US" sz="2400">
                <a:latin typeface="Calibri"/>
                <a:ea typeface="Calibri"/>
                <a:cs typeface="Calibri"/>
                <a:sym typeface="Calibri"/>
              </a:rPr>
              <a:t> (is not biased toward one position or another), and </a:t>
            </a:r>
            <a:endParaRPr/>
          </a:p>
          <a:p>
            <a:pPr indent="-320400" lvl="2" marL="622800" rtl="0" algn="l">
              <a:lnSpc>
                <a:spcPct val="90000"/>
              </a:lnSpc>
              <a:spcBef>
                <a:spcPts val="500"/>
              </a:spcBef>
              <a:spcAft>
                <a:spcPts val="0"/>
              </a:spcAft>
              <a:buClr>
                <a:srgbClr val="911621"/>
              </a:buClr>
              <a:buSzPts val="1920"/>
              <a:buFont typeface="Courier New"/>
              <a:buChar char="o"/>
            </a:pPr>
            <a:r>
              <a:rPr b="1" lang="en-US" sz="2400">
                <a:latin typeface="Calibri"/>
                <a:ea typeface="Calibri"/>
                <a:cs typeface="Calibri"/>
                <a:sym typeface="Calibri"/>
              </a:rPr>
              <a:t>free from error</a:t>
            </a:r>
            <a:r>
              <a:rPr lang="en-US" sz="2400">
                <a:latin typeface="Calibri"/>
                <a:ea typeface="Calibri"/>
                <a:cs typeface="Calibri"/>
                <a:sym typeface="Calibri"/>
              </a:rPr>
              <a:t>.</a:t>
            </a:r>
            <a:endParaRPr sz="2400">
              <a:latin typeface="Calibri"/>
              <a:ea typeface="Calibri"/>
              <a:cs typeface="Calibri"/>
              <a:sym typeface="Calibri"/>
            </a:endParaRPr>
          </a:p>
        </p:txBody>
      </p:sp>
      <p:sp>
        <p:nvSpPr>
          <p:cNvPr id="796" name="Google Shape;796;p83"/>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4"/>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Qualities of Useful Information</a:t>
            </a:r>
            <a:br>
              <a:rPr lang="en-US" sz="4400">
                <a:latin typeface="Calibri"/>
                <a:ea typeface="Calibri"/>
                <a:cs typeface="Calibri"/>
                <a:sym typeface="Calibri"/>
              </a:rPr>
            </a:br>
            <a:r>
              <a:rPr lang="en-US" sz="3100">
                <a:latin typeface="Calibri"/>
                <a:ea typeface="Calibri"/>
                <a:cs typeface="Calibri"/>
                <a:sym typeface="Calibri"/>
              </a:rPr>
              <a:t>Enhancing qualities</a:t>
            </a:r>
            <a:endParaRPr sz="3100">
              <a:latin typeface="Calibri"/>
              <a:ea typeface="Calibri"/>
              <a:cs typeface="Calibri"/>
              <a:sym typeface="Calibri"/>
            </a:endParaRPr>
          </a:p>
        </p:txBody>
      </p:sp>
      <p:sp>
        <p:nvSpPr>
          <p:cNvPr id="802" name="Google Shape;802;p8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Comparability results when different companies use the same accounting principles.</a:t>
            </a:r>
            <a:endParaRPr/>
          </a:p>
          <a:p>
            <a:pPr indent="0" lvl="0" marL="0" rtl="0" algn="l">
              <a:lnSpc>
                <a:spcPct val="100000"/>
              </a:lnSpc>
              <a:spcBef>
                <a:spcPts val="1224"/>
              </a:spcBef>
              <a:spcAft>
                <a:spcPts val="0"/>
              </a:spcAft>
              <a:buSzPts val="2400"/>
              <a:buNone/>
            </a:pPr>
            <a:r>
              <a:rPr lang="en-US" sz="2400">
                <a:latin typeface="Calibri"/>
                <a:ea typeface="Calibri"/>
                <a:cs typeface="Calibri"/>
                <a:sym typeface="Calibri"/>
              </a:rPr>
              <a:t>Information is verifiable if independent observers, using the same methods, obtain similar results.</a:t>
            </a:r>
            <a:endParaRPr/>
          </a:p>
          <a:p>
            <a:pPr indent="0" lvl="0" marL="0" rtl="0" algn="l">
              <a:lnSpc>
                <a:spcPct val="100000"/>
              </a:lnSpc>
              <a:spcBef>
                <a:spcPts val="1224"/>
              </a:spcBef>
              <a:spcAft>
                <a:spcPts val="0"/>
              </a:spcAft>
              <a:buSzPts val="2400"/>
              <a:buNone/>
            </a:pPr>
            <a:r>
              <a:rPr lang="en-US" sz="2400">
                <a:latin typeface="Calibri"/>
                <a:ea typeface="Calibri"/>
                <a:cs typeface="Calibri"/>
                <a:sym typeface="Calibri"/>
              </a:rPr>
              <a:t>Information has the quality of understandability if it is presented in a clear and concise fashion.</a:t>
            </a:r>
            <a:endParaRPr/>
          </a:p>
          <a:p>
            <a:pPr indent="0" lvl="0" marL="0" rtl="0" algn="l">
              <a:lnSpc>
                <a:spcPct val="100000"/>
              </a:lnSpc>
              <a:spcBef>
                <a:spcPts val="1224"/>
              </a:spcBef>
              <a:spcAft>
                <a:spcPts val="0"/>
              </a:spcAft>
              <a:buSzPts val="2400"/>
              <a:buNone/>
            </a:pPr>
            <a:r>
              <a:rPr lang="en-US" sz="2400">
                <a:latin typeface="Calibri"/>
                <a:ea typeface="Calibri"/>
                <a:cs typeface="Calibri"/>
                <a:sym typeface="Calibri"/>
              </a:rPr>
              <a:t>Consistency means that a company uses the same accounting principles and methods from year to year.</a:t>
            </a:r>
            <a:endParaRPr/>
          </a:p>
          <a:p>
            <a:pPr indent="0" lvl="0" marL="0" rtl="0" algn="l">
              <a:lnSpc>
                <a:spcPct val="100000"/>
              </a:lnSpc>
              <a:spcBef>
                <a:spcPts val="1224"/>
              </a:spcBef>
              <a:spcAft>
                <a:spcPts val="0"/>
              </a:spcAft>
              <a:buSzPts val="2400"/>
              <a:buNone/>
            </a:pPr>
            <a:r>
              <a:rPr lang="en-US" sz="2400">
                <a:latin typeface="Calibri"/>
                <a:ea typeface="Calibri"/>
                <a:cs typeface="Calibri"/>
                <a:sym typeface="Calibri"/>
              </a:rPr>
              <a:t>For accounting information to have relevance, it must be timely.</a:t>
            </a:r>
            <a:endParaRPr sz="2400">
              <a:latin typeface="Calibri"/>
              <a:ea typeface="Calibri"/>
              <a:cs typeface="Calibri"/>
              <a:sym typeface="Calibri"/>
            </a:endParaRPr>
          </a:p>
        </p:txBody>
      </p:sp>
      <p:sp>
        <p:nvSpPr>
          <p:cNvPr id="803" name="Google Shape;803;p84"/>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5"/>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Assumptions in Financial Reporting</a:t>
            </a:r>
            <a:br>
              <a:rPr lang="en-US">
                <a:latin typeface="Calibri"/>
                <a:ea typeface="Calibri"/>
                <a:cs typeface="Calibri"/>
                <a:sym typeface="Calibri"/>
              </a:rPr>
            </a:br>
            <a:r>
              <a:rPr lang="en-US" sz="3100">
                <a:latin typeface="Calibri"/>
                <a:ea typeface="Calibri"/>
                <a:cs typeface="Calibri"/>
                <a:sym typeface="Calibri"/>
              </a:rPr>
              <a:t>Monetary unit and economic entity</a:t>
            </a:r>
            <a:endParaRPr sz="4400">
              <a:latin typeface="Calibri"/>
              <a:ea typeface="Calibri"/>
              <a:cs typeface="Calibri"/>
              <a:sym typeface="Calibri"/>
            </a:endParaRPr>
          </a:p>
        </p:txBody>
      </p:sp>
      <p:pic>
        <p:nvPicPr>
          <p:cNvPr descr="The monetary unit assumption is illustrated by a silhouette of a factory building divided into four squares, with each square labeled as employee satisfaction, number of employees, product review, and salaries paid. A circle around salaries paid extends an arrow to a text box labeled as Accounting Records illustrated with four dollar signs. The monetary unit requires that only those things that can be expressed in money are included in the accounting records." id="809" name="Google Shape;809;p85"/>
          <p:cNvPicPr preferRelativeResize="0"/>
          <p:nvPr>
            <p:ph idx="2" type="pic"/>
          </p:nvPr>
        </p:nvPicPr>
        <p:blipFill rotWithShape="1">
          <a:blip r:embed="rId3">
            <a:alphaModFix/>
          </a:blip>
          <a:srcRect b="0" l="0" r="0" t="0"/>
          <a:stretch/>
        </p:blipFill>
        <p:spPr>
          <a:xfrm>
            <a:off x="356793" y="1948402"/>
            <a:ext cx="4187306" cy="2353881"/>
          </a:xfrm>
          <a:prstGeom prst="rect">
            <a:avLst/>
          </a:prstGeom>
          <a:noFill/>
          <a:ln>
            <a:noFill/>
          </a:ln>
        </p:spPr>
      </p:pic>
      <p:sp>
        <p:nvSpPr>
          <p:cNvPr id="810" name="Google Shape;810;p85"/>
          <p:cNvSpPr txBox="1"/>
          <p:nvPr>
            <p:ph idx="1" type="body"/>
          </p:nvPr>
        </p:nvSpPr>
        <p:spPr>
          <a:xfrm>
            <a:off x="356793" y="4414856"/>
            <a:ext cx="3968077" cy="175183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b="1" lang="en-US" sz="2000">
                <a:latin typeface="Calibri"/>
                <a:ea typeface="Calibri"/>
                <a:cs typeface="Calibri"/>
                <a:sym typeface="Calibri"/>
              </a:rPr>
              <a:t>Monetary Unit</a:t>
            </a:r>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Requires that only those things that can be expressed in money are included in the accounting records.</a:t>
            </a:r>
            <a:endParaRPr/>
          </a:p>
        </p:txBody>
      </p:sp>
      <p:pic>
        <p:nvPicPr>
          <p:cNvPr descr="The economic entity assumption is illustrated with three automobiles and three men holding cards with the brand names of the vehicles. The three brands illustrate that Ford, Kia, and GM are economic entities. The economic entity states that every economic entity can be separately identified and accounted for." id="811" name="Google Shape;811;p85"/>
          <p:cNvPicPr preferRelativeResize="0"/>
          <p:nvPr>
            <p:ph idx="3" type="pic"/>
          </p:nvPr>
        </p:nvPicPr>
        <p:blipFill rotWithShape="1">
          <a:blip r:embed="rId4">
            <a:alphaModFix/>
          </a:blip>
          <a:srcRect b="0" l="0" r="0" t="0"/>
          <a:stretch/>
        </p:blipFill>
        <p:spPr>
          <a:xfrm>
            <a:off x="4990071" y="1948870"/>
            <a:ext cx="3695957" cy="2338936"/>
          </a:xfrm>
          <a:prstGeom prst="rect">
            <a:avLst/>
          </a:prstGeom>
          <a:noFill/>
          <a:ln>
            <a:noFill/>
          </a:ln>
        </p:spPr>
      </p:pic>
      <p:sp>
        <p:nvSpPr>
          <p:cNvPr id="812" name="Google Shape;812;p85"/>
          <p:cNvSpPr txBox="1"/>
          <p:nvPr>
            <p:ph idx="5" type="body"/>
          </p:nvPr>
        </p:nvSpPr>
        <p:spPr>
          <a:xfrm>
            <a:off x="4976872" y="4446044"/>
            <a:ext cx="3619418" cy="143489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b="1" lang="en-US" sz="2000">
                <a:latin typeface="Calibri"/>
                <a:ea typeface="Calibri"/>
                <a:cs typeface="Calibri"/>
                <a:sym typeface="Calibri"/>
              </a:rPr>
              <a:t>Economic Entity</a:t>
            </a:r>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States that every economic entity can be separately identified and accounted for.</a:t>
            </a:r>
            <a:endParaRPr sz="2000">
              <a:latin typeface="Calibri"/>
              <a:ea typeface="Calibri"/>
              <a:cs typeface="Calibri"/>
              <a:sym typeface="Calibri"/>
            </a:endParaRPr>
          </a:p>
        </p:txBody>
      </p:sp>
      <p:sp>
        <p:nvSpPr>
          <p:cNvPr id="813" name="Google Shape;813;p85"/>
          <p:cNvSpPr txBox="1"/>
          <p:nvPr>
            <p:ph idx="6" type="body"/>
          </p:nvPr>
        </p:nvSpPr>
        <p:spPr>
          <a:xfrm>
            <a:off x="301230" y="6462117"/>
            <a:ext cx="538005" cy="286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6"/>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Assumptions in Financial Reporting</a:t>
            </a:r>
            <a:br>
              <a:rPr lang="en-US">
                <a:latin typeface="Calibri"/>
                <a:ea typeface="Calibri"/>
                <a:cs typeface="Calibri"/>
                <a:sym typeface="Calibri"/>
              </a:rPr>
            </a:br>
            <a:r>
              <a:rPr lang="en-US" sz="3100">
                <a:latin typeface="Calibri"/>
                <a:ea typeface="Calibri"/>
                <a:cs typeface="Calibri"/>
                <a:sym typeface="Calibri"/>
              </a:rPr>
              <a:t>Time period and going concern</a:t>
            </a:r>
            <a:endParaRPr sz="2700">
              <a:latin typeface="Calibri"/>
              <a:ea typeface="Calibri"/>
              <a:cs typeface="Calibri"/>
              <a:sym typeface="Calibri"/>
            </a:endParaRPr>
          </a:p>
        </p:txBody>
      </p:sp>
      <p:pic>
        <p:nvPicPr>
          <p:cNvPr descr="&#10;The time period assumption is illustrated with a timeline displaying the start of business as 2018 and the end of business as 2028. The year, 2022, is magnified into 4 quarters and into 12 months. Notice that the income statement, retained earnings statement, and statement of cash flows all cover periods of one year, and the balance sheet is prepared at the end of each year. The time period assumption states that the life of a business can be divided into artificial time periods.&#10;" id="819" name="Google Shape;819;p86"/>
          <p:cNvPicPr preferRelativeResize="0"/>
          <p:nvPr>
            <p:ph idx="2" type="pic"/>
          </p:nvPr>
        </p:nvPicPr>
        <p:blipFill rotWithShape="1">
          <a:blip r:embed="rId3">
            <a:alphaModFix/>
          </a:blip>
          <a:srcRect b="0" l="0" r="0" t="0"/>
          <a:stretch/>
        </p:blipFill>
        <p:spPr>
          <a:xfrm>
            <a:off x="442979" y="2459270"/>
            <a:ext cx="4196788" cy="2141724"/>
          </a:xfrm>
          <a:prstGeom prst="rect">
            <a:avLst/>
          </a:prstGeom>
          <a:noFill/>
          <a:ln>
            <a:noFill/>
          </a:ln>
        </p:spPr>
      </p:pic>
      <p:sp>
        <p:nvSpPr>
          <p:cNvPr id="820" name="Google Shape;820;p86"/>
          <p:cNvSpPr txBox="1"/>
          <p:nvPr>
            <p:ph idx="1" type="body"/>
          </p:nvPr>
        </p:nvSpPr>
        <p:spPr>
          <a:xfrm>
            <a:off x="381000" y="5033734"/>
            <a:ext cx="4076700" cy="1124191"/>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b="1" lang="en-US" sz="2000">
                <a:latin typeface="Calibri"/>
                <a:ea typeface="Calibri"/>
                <a:cs typeface="Calibri"/>
                <a:sym typeface="Calibri"/>
              </a:rPr>
              <a:t>Time Period</a:t>
            </a:r>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States that the life of a business can be divided into artificial time periods.</a:t>
            </a:r>
            <a:endParaRPr sz="2000">
              <a:latin typeface="Calibri"/>
              <a:ea typeface="Calibri"/>
              <a:cs typeface="Calibri"/>
              <a:sym typeface="Calibri"/>
            </a:endParaRPr>
          </a:p>
        </p:txBody>
      </p:sp>
      <p:pic>
        <p:nvPicPr>
          <p:cNvPr descr="The going concern assumption is illustrated with a model of the present factory labeled as now, and a model of a futuristic factory labeled as future. The going concern assumption states that the business will remain in operation for the foreseeable future." id="821" name="Google Shape;821;p86"/>
          <p:cNvPicPr preferRelativeResize="0"/>
          <p:nvPr>
            <p:ph idx="3" type="pic"/>
          </p:nvPr>
        </p:nvPicPr>
        <p:blipFill rotWithShape="1">
          <a:blip r:embed="rId4">
            <a:alphaModFix/>
          </a:blip>
          <a:srcRect b="0" l="0" r="0" t="0"/>
          <a:stretch/>
        </p:blipFill>
        <p:spPr>
          <a:xfrm>
            <a:off x="4828231" y="2507340"/>
            <a:ext cx="4069022" cy="2093654"/>
          </a:xfrm>
          <a:prstGeom prst="rect">
            <a:avLst/>
          </a:prstGeom>
          <a:noFill/>
          <a:ln>
            <a:noFill/>
          </a:ln>
        </p:spPr>
      </p:pic>
      <p:sp>
        <p:nvSpPr>
          <p:cNvPr id="822" name="Google Shape;822;p86"/>
          <p:cNvSpPr txBox="1"/>
          <p:nvPr>
            <p:ph idx="5" type="body"/>
          </p:nvPr>
        </p:nvSpPr>
        <p:spPr>
          <a:xfrm>
            <a:off x="4900613" y="5033735"/>
            <a:ext cx="3924259" cy="112419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000"/>
              <a:buNone/>
            </a:pPr>
            <a:r>
              <a:rPr b="1" lang="en-US" sz="2000">
                <a:latin typeface="Calibri"/>
                <a:ea typeface="Calibri"/>
                <a:cs typeface="Calibri"/>
                <a:sym typeface="Calibri"/>
              </a:rPr>
              <a:t>Going Concern</a:t>
            </a:r>
            <a:endParaRPr/>
          </a:p>
          <a:p>
            <a:pPr indent="0" lvl="0" marL="0" rtl="0" algn="l">
              <a:lnSpc>
                <a:spcPct val="100000"/>
              </a:lnSpc>
              <a:spcBef>
                <a:spcPts val="555"/>
              </a:spcBef>
              <a:spcAft>
                <a:spcPts val="0"/>
              </a:spcAft>
              <a:buSzPts val="2000"/>
              <a:buNone/>
            </a:pPr>
            <a:r>
              <a:rPr lang="en-US" sz="2000">
                <a:latin typeface="Calibri"/>
                <a:ea typeface="Calibri"/>
                <a:cs typeface="Calibri"/>
                <a:sym typeface="Calibri"/>
              </a:rPr>
              <a:t>The business will remain in operation for the foreseeable future.</a:t>
            </a:r>
            <a:endParaRPr/>
          </a:p>
        </p:txBody>
      </p:sp>
      <p:sp>
        <p:nvSpPr>
          <p:cNvPr id="823" name="Google Shape;823;p86"/>
          <p:cNvSpPr txBox="1"/>
          <p:nvPr>
            <p:ph idx="6" type="body"/>
          </p:nvPr>
        </p:nvSpPr>
        <p:spPr>
          <a:xfrm>
            <a:off x="296860" y="6454179"/>
            <a:ext cx="591805" cy="28694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sz="1200">
                <a:latin typeface="Calibri"/>
                <a:ea typeface="Calibri"/>
                <a:cs typeface="Calibri"/>
                <a:sym typeface="Calibri"/>
              </a:rPr>
              <a:t>LO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7"/>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Principles of Financial Reporting</a:t>
            </a:r>
            <a:br>
              <a:rPr lang="en-US">
                <a:latin typeface="Calibri"/>
                <a:ea typeface="Calibri"/>
                <a:cs typeface="Calibri"/>
                <a:sym typeface="Calibri"/>
              </a:rPr>
            </a:br>
            <a:r>
              <a:rPr lang="en-US" sz="3100">
                <a:latin typeface="Calibri"/>
                <a:ea typeface="Calibri"/>
                <a:cs typeface="Calibri"/>
                <a:sym typeface="Calibri"/>
              </a:rPr>
              <a:t>Historical cost and fair value</a:t>
            </a:r>
            <a:endParaRPr sz="3100">
              <a:latin typeface="Calibri"/>
              <a:ea typeface="Calibri"/>
              <a:cs typeface="Calibri"/>
              <a:sym typeface="Calibri"/>
            </a:endParaRPr>
          </a:p>
        </p:txBody>
      </p:sp>
      <p:sp>
        <p:nvSpPr>
          <p:cNvPr id="829" name="Google Shape;829;p87"/>
          <p:cNvSpPr txBox="1"/>
          <p:nvPr>
            <p:ph idx="1" type="body"/>
          </p:nvPr>
        </p:nvSpPr>
        <p:spPr>
          <a:xfrm>
            <a:off x="304800" y="1752600"/>
            <a:ext cx="4103914" cy="417467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b="1" lang="en-US" sz="2800">
                <a:latin typeface="Calibri"/>
                <a:ea typeface="Calibri"/>
                <a:cs typeface="Calibri"/>
                <a:sym typeface="Calibri"/>
              </a:rPr>
              <a:t>Historical Cost</a:t>
            </a:r>
            <a:endParaRPr/>
          </a:p>
          <a:p>
            <a:pPr indent="0" lvl="0" marL="0" rtl="0" algn="l">
              <a:lnSpc>
                <a:spcPct val="100000"/>
              </a:lnSpc>
              <a:spcBef>
                <a:spcPts val="624"/>
              </a:spcBef>
              <a:spcAft>
                <a:spcPts val="0"/>
              </a:spcAft>
              <a:buSzPts val="2800"/>
              <a:buNone/>
            </a:pPr>
            <a:r>
              <a:rPr lang="en-US" sz="2800">
                <a:latin typeface="Calibri"/>
                <a:ea typeface="Calibri"/>
                <a:cs typeface="Calibri"/>
                <a:sym typeface="Calibri"/>
              </a:rPr>
              <a:t>Or cost principle, dictates that companies record assets at their cost.</a:t>
            </a:r>
            <a:endParaRPr/>
          </a:p>
        </p:txBody>
      </p:sp>
      <p:sp>
        <p:nvSpPr>
          <p:cNvPr id="830" name="Google Shape;830;p87"/>
          <p:cNvSpPr txBox="1"/>
          <p:nvPr>
            <p:ph idx="2" type="body"/>
          </p:nvPr>
        </p:nvSpPr>
        <p:spPr>
          <a:xfrm>
            <a:off x="4588551" y="1787297"/>
            <a:ext cx="4132394" cy="391137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800"/>
              <a:buNone/>
            </a:pPr>
            <a:r>
              <a:rPr b="1" lang="en-US">
                <a:latin typeface="Calibri"/>
                <a:ea typeface="Calibri"/>
                <a:cs typeface="Calibri"/>
                <a:sym typeface="Calibri"/>
              </a:rPr>
              <a:t>Fair Value</a:t>
            </a:r>
            <a:endParaRPr/>
          </a:p>
          <a:p>
            <a:pPr indent="0" lvl="0" marL="0" rtl="0" algn="l">
              <a:lnSpc>
                <a:spcPct val="90000"/>
              </a:lnSpc>
              <a:spcBef>
                <a:spcPts val="624"/>
              </a:spcBef>
              <a:spcAft>
                <a:spcPts val="0"/>
              </a:spcAft>
              <a:buSzPts val="2800"/>
              <a:buNone/>
            </a:pPr>
            <a:r>
              <a:rPr lang="en-US">
                <a:latin typeface="Calibri"/>
                <a:ea typeface="Calibri"/>
                <a:cs typeface="Calibri"/>
                <a:sym typeface="Calibri"/>
              </a:rPr>
              <a:t>Indicates that assets and liabilities should be reported at fair value (the price received to sell an asset or settle a liability).</a:t>
            </a:r>
            <a:endParaRPr>
              <a:latin typeface="Calibri"/>
              <a:ea typeface="Calibri"/>
              <a:cs typeface="Calibri"/>
              <a:sym typeface="Calibri"/>
            </a:endParaRPr>
          </a:p>
        </p:txBody>
      </p:sp>
      <p:sp>
        <p:nvSpPr>
          <p:cNvPr id="831" name="Google Shape;831;p87"/>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8"/>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Principles of Financial Reporting</a:t>
            </a:r>
            <a:br>
              <a:rPr lang="en-US">
                <a:latin typeface="Calibri"/>
                <a:ea typeface="Calibri"/>
                <a:cs typeface="Calibri"/>
                <a:sym typeface="Calibri"/>
              </a:rPr>
            </a:br>
            <a:r>
              <a:rPr lang="en-US" sz="2900">
                <a:latin typeface="Calibri"/>
                <a:ea typeface="Calibri"/>
                <a:cs typeface="Calibri"/>
                <a:sym typeface="Calibri"/>
              </a:rPr>
              <a:t>Revenue recognition, expense recognition, and full disclosure </a:t>
            </a:r>
            <a:endParaRPr sz="2900">
              <a:latin typeface="Calibri"/>
              <a:ea typeface="Calibri"/>
              <a:cs typeface="Calibri"/>
              <a:sym typeface="Calibri"/>
            </a:endParaRPr>
          </a:p>
        </p:txBody>
      </p:sp>
      <p:sp>
        <p:nvSpPr>
          <p:cNvPr id="837" name="Google Shape;837;p88"/>
          <p:cNvSpPr txBox="1"/>
          <p:nvPr>
            <p:ph idx="1" type="body"/>
          </p:nvPr>
        </p:nvSpPr>
        <p:spPr>
          <a:xfrm>
            <a:off x="288471" y="1703613"/>
            <a:ext cx="2471057" cy="4267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n-US" sz="1800">
                <a:latin typeface="Calibri"/>
                <a:ea typeface="Calibri"/>
                <a:cs typeface="Calibri"/>
                <a:sym typeface="Calibri"/>
              </a:rPr>
              <a:t>Revenue Recognition Principle</a:t>
            </a:r>
            <a:endParaRPr/>
          </a:p>
          <a:p>
            <a:pPr indent="0" lvl="0" marL="0" rtl="0" algn="l">
              <a:lnSpc>
                <a:spcPct val="100000"/>
              </a:lnSpc>
              <a:spcBef>
                <a:spcPts val="555"/>
              </a:spcBef>
              <a:spcAft>
                <a:spcPts val="0"/>
              </a:spcAft>
              <a:buSzPts val="1800"/>
              <a:buNone/>
            </a:pPr>
            <a:r>
              <a:rPr lang="en-US" sz="1800">
                <a:latin typeface="Calibri"/>
                <a:ea typeface="Calibri"/>
                <a:cs typeface="Calibri"/>
                <a:sym typeface="Calibri"/>
              </a:rPr>
              <a:t>Requires that companies recognize revenue in the accounting period in which the performance obligation is satisfied.</a:t>
            </a:r>
            <a:endParaRPr sz="1800">
              <a:latin typeface="Calibri"/>
              <a:ea typeface="Calibri"/>
              <a:cs typeface="Calibri"/>
              <a:sym typeface="Calibri"/>
            </a:endParaRPr>
          </a:p>
        </p:txBody>
      </p:sp>
      <p:sp>
        <p:nvSpPr>
          <p:cNvPr id="838" name="Google Shape;838;p88"/>
          <p:cNvSpPr txBox="1"/>
          <p:nvPr>
            <p:ph idx="2" type="body"/>
          </p:nvPr>
        </p:nvSpPr>
        <p:spPr>
          <a:xfrm>
            <a:off x="2775857" y="1752600"/>
            <a:ext cx="3331029" cy="4267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b="1" lang="en-US" sz="1800">
                <a:latin typeface="Calibri"/>
                <a:ea typeface="Calibri"/>
                <a:cs typeface="Calibri"/>
                <a:sym typeface="Calibri"/>
              </a:rPr>
              <a:t>Expense Recognition Principle</a:t>
            </a:r>
            <a:endParaRPr/>
          </a:p>
          <a:p>
            <a:pPr indent="0" lvl="0" marL="0" rtl="0" algn="l">
              <a:lnSpc>
                <a:spcPct val="90000"/>
              </a:lnSpc>
              <a:spcBef>
                <a:spcPts val="1000"/>
              </a:spcBef>
              <a:spcAft>
                <a:spcPts val="0"/>
              </a:spcAft>
              <a:buSzPts val="1800"/>
              <a:buNone/>
            </a:pPr>
            <a:r>
              <a:rPr lang="en-US" sz="1800">
                <a:latin typeface="Calibri"/>
                <a:ea typeface="Calibri"/>
                <a:cs typeface="Calibri"/>
                <a:sym typeface="Calibri"/>
              </a:rPr>
              <a:t>Dictates that efforts (expenses) be matched with results (revenues). Thus, expenses follow revenues.</a:t>
            </a:r>
            <a:endParaRPr sz="1800">
              <a:latin typeface="Calibri"/>
              <a:ea typeface="Calibri"/>
              <a:cs typeface="Calibri"/>
              <a:sym typeface="Calibri"/>
            </a:endParaRPr>
          </a:p>
        </p:txBody>
      </p:sp>
      <p:sp>
        <p:nvSpPr>
          <p:cNvPr id="839" name="Google Shape;839;p88"/>
          <p:cNvSpPr txBox="1"/>
          <p:nvPr>
            <p:ph idx="1" type="body"/>
          </p:nvPr>
        </p:nvSpPr>
        <p:spPr>
          <a:xfrm>
            <a:off x="6154004" y="1752600"/>
            <a:ext cx="2667000" cy="387508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1" i="0" lang="en-US" sz="1800" u="none" cap="none" strike="noStrike">
                <a:solidFill>
                  <a:schemeClr val="dk1"/>
                </a:solidFill>
                <a:latin typeface="Calibri"/>
                <a:ea typeface="Calibri"/>
                <a:cs typeface="Calibri"/>
                <a:sym typeface="Calibri"/>
              </a:rPr>
              <a:t>Full Disclosure Principle</a:t>
            </a:r>
            <a:endParaRPr/>
          </a:p>
          <a:p>
            <a:pPr indent="0" lvl="0" marL="0" marR="0" rtl="0" algn="l">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Requires that companies disclose all circumstances and events that would make a difference to financial statement users.</a:t>
            </a:r>
            <a:endParaRPr/>
          </a:p>
        </p:txBody>
      </p:sp>
      <p:sp>
        <p:nvSpPr>
          <p:cNvPr id="840" name="Google Shape;840;p88"/>
          <p:cNvSpPr txBox="1"/>
          <p:nvPr>
            <p:ph idx="2"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latin typeface="Calibri"/>
                <a:ea typeface="Calibri"/>
                <a:cs typeface="Calibri"/>
                <a:sym typeface="Calibri"/>
              </a:rPr>
              <a:t>Cost Constraint</a:t>
            </a:r>
            <a:endParaRPr>
              <a:latin typeface="Calibri"/>
              <a:ea typeface="Calibri"/>
              <a:cs typeface="Calibri"/>
              <a:sym typeface="Calibri"/>
            </a:endParaRPr>
          </a:p>
        </p:txBody>
      </p:sp>
      <p:pic>
        <p:nvPicPr>
          <p:cNvPr descr="An illustration shows a balance scale. The left plate is labeled cost and the right plate is labeled benefits. The left plate weighs down the scale." id="846" name="Google Shape;846;p89"/>
          <p:cNvPicPr preferRelativeResize="0"/>
          <p:nvPr>
            <p:ph idx="2" type="pic"/>
          </p:nvPr>
        </p:nvPicPr>
        <p:blipFill rotWithShape="1">
          <a:blip r:embed="rId3">
            <a:alphaModFix/>
          </a:blip>
          <a:srcRect b="0" l="0" r="0" t="0"/>
          <a:stretch/>
        </p:blipFill>
        <p:spPr>
          <a:xfrm>
            <a:off x="2996120" y="1540058"/>
            <a:ext cx="3716451" cy="2388533"/>
          </a:xfrm>
          <a:prstGeom prst="rect">
            <a:avLst/>
          </a:prstGeom>
          <a:noFill/>
          <a:ln>
            <a:noFill/>
          </a:ln>
        </p:spPr>
      </p:pic>
      <p:sp>
        <p:nvSpPr>
          <p:cNvPr id="847" name="Google Shape;847;p89"/>
          <p:cNvSpPr txBox="1"/>
          <p:nvPr>
            <p:ph idx="1" type="body"/>
          </p:nvPr>
        </p:nvSpPr>
        <p:spPr>
          <a:xfrm>
            <a:off x="288471" y="4077144"/>
            <a:ext cx="8534400" cy="214291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600"/>
              <a:buNone/>
            </a:pPr>
            <a:r>
              <a:rPr b="1" lang="en-US" sz="2600">
                <a:latin typeface="Calibri"/>
                <a:ea typeface="Calibri"/>
                <a:cs typeface="Calibri"/>
                <a:sym typeface="Calibri"/>
              </a:rPr>
              <a:t>Cost Constraint</a:t>
            </a:r>
            <a:endParaRPr/>
          </a:p>
          <a:p>
            <a:pPr indent="0" lvl="0" marL="0" rtl="0" algn="l">
              <a:lnSpc>
                <a:spcPct val="100000"/>
              </a:lnSpc>
              <a:spcBef>
                <a:spcPts val="555"/>
              </a:spcBef>
              <a:spcAft>
                <a:spcPts val="0"/>
              </a:spcAft>
              <a:buSzPts val="2600"/>
              <a:buNone/>
            </a:pPr>
            <a:r>
              <a:rPr lang="en-US" sz="2600">
                <a:latin typeface="Calibri"/>
                <a:ea typeface="Calibri"/>
                <a:cs typeface="Calibri"/>
                <a:sym typeface="Calibri"/>
              </a:rPr>
              <a:t>Accounting standard-setters weigh the cost that companies will incur to provide the information against the benefit that financial statement users will gain from having the information available.</a:t>
            </a:r>
            <a:endParaRPr b="1" sz="2600">
              <a:latin typeface="Calibri"/>
              <a:ea typeface="Calibri"/>
              <a:cs typeface="Calibri"/>
              <a:sym typeface="Calibri"/>
            </a:endParaRPr>
          </a:p>
        </p:txBody>
      </p:sp>
      <p:sp>
        <p:nvSpPr>
          <p:cNvPr id="848" name="Google Shape;848;p89"/>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txBox="1"/>
          <p:nvPr>
            <p:ph type="title"/>
          </p:nvPr>
        </p:nvSpPr>
        <p:spPr>
          <a:xfrm>
            <a:off x="277078" y="457200"/>
            <a:ext cx="8543926" cy="97536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7787"/>
              </a:buClr>
              <a:buSzPct val="100000"/>
              <a:buFont typeface="Calibri"/>
              <a:buNone/>
            </a:pPr>
            <a:r>
              <a:rPr lang="en-US" sz="4400">
                <a:latin typeface="Calibri"/>
                <a:ea typeface="Calibri"/>
                <a:cs typeface="Calibri"/>
                <a:sym typeface="Calibri"/>
              </a:rPr>
              <a:t>Accrual-Versus Cash-Basis Accounting</a:t>
            </a:r>
            <a:br>
              <a:rPr lang="en-US">
                <a:latin typeface="Calibri"/>
                <a:ea typeface="Calibri"/>
                <a:cs typeface="Calibri"/>
                <a:sym typeface="Calibri"/>
              </a:rPr>
            </a:br>
            <a:r>
              <a:rPr lang="en-US" sz="3100">
                <a:latin typeface="Calibri"/>
                <a:ea typeface="Calibri"/>
                <a:cs typeface="Calibri"/>
                <a:sym typeface="Calibri"/>
              </a:rPr>
              <a:t>Cash-Basis Accounting</a:t>
            </a:r>
            <a:endParaRPr sz="3100">
              <a:latin typeface="Calibri"/>
              <a:ea typeface="Calibri"/>
              <a:cs typeface="Calibri"/>
              <a:sym typeface="Calibri"/>
            </a:endParaRPr>
          </a:p>
        </p:txBody>
      </p:sp>
      <p:sp>
        <p:nvSpPr>
          <p:cNvPr id="213" name="Google Shape;213;p9"/>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406405" lvl="0" marL="406405" rtl="0" algn="l">
              <a:lnSpc>
                <a:spcPct val="100000"/>
              </a:lnSpc>
              <a:spcBef>
                <a:spcPts val="0"/>
              </a:spcBef>
              <a:spcAft>
                <a:spcPts val="0"/>
              </a:spcAft>
              <a:buClr>
                <a:srgbClr val="911B21"/>
              </a:buClr>
              <a:buSzPts val="2600"/>
              <a:buChar char="•"/>
            </a:pPr>
            <a:r>
              <a:rPr lang="en-US" sz="2600">
                <a:latin typeface="Calibri"/>
                <a:ea typeface="Calibri"/>
                <a:cs typeface="Calibri"/>
                <a:sym typeface="Calibri"/>
              </a:rPr>
              <a:t>Revenues are recorded when cash is received.</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Expenses are recorded when cash is paid.</a:t>
            </a:r>
            <a:endParaRPr/>
          </a:p>
          <a:p>
            <a:pPr indent="-406405" lvl="0" marL="406405" rtl="0" algn="l">
              <a:lnSpc>
                <a:spcPct val="100000"/>
              </a:lnSpc>
              <a:spcBef>
                <a:spcPts val="624"/>
              </a:spcBef>
              <a:spcAft>
                <a:spcPts val="0"/>
              </a:spcAft>
              <a:buClr>
                <a:srgbClr val="911B21"/>
              </a:buClr>
              <a:buSzPts val="2600"/>
              <a:buChar char="•"/>
            </a:pPr>
            <a:r>
              <a:rPr lang="en-US" sz="2600">
                <a:latin typeface="Calibri"/>
                <a:ea typeface="Calibri"/>
                <a:cs typeface="Calibri"/>
                <a:sym typeface="Calibri"/>
              </a:rPr>
              <a:t>Cash-basis accounting is not in accordance with generally accepted accounting principles (GAAP).</a:t>
            </a:r>
            <a:endParaRPr/>
          </a:p>
        </p:txBody>
      </p:sp>
      <p:sp>
        <p:nvSpPr>
          <p:cNvPr id="214" name="Google Shape;214;p9"/>
          <p:cNvSpPr txBox="1"/>
          <p:nvPr>
            <p:ph idx="1" type="body"/>
          </p:nvPr>
        </p:nvSpPr>
        <p:spPr>
          <a:xfrm>
            <a:off x="304800" y="6477000"/>
            <a:ext cx="609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LO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0"/>
          <p:cNvSpPr txBox="1"/>
          <p:nvPr>
            <p:ph type="title"/>
          </p:nvPr>
        </p:nvSpPr>
        <p:spPr>
          <a:xfrm>
            <a:off x="2683525" y="772311"/>
            <a:ext cx="3088626"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IFRS Similarities </a:t>
            </a:r>
            <a:endParaRPr/>
          </a:p>
        </p:txBody>
      </p:sp>
      <p:sp>
        <p:nvSpPr>
          <p:cNvPr id="854" name="Google Shape;854;p90"/>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lang="en-US" sz="2200">
                <a:latin typeface="Calibri"/>
                <a:ea typeface="Calibri"/>
                <a:cs typeface="Calibri"/>
                <a:sym typeface="Calibri"/>
              </a:rPr>
              <a:t>LO 7 Compare the Procedures for Adjusting Entries Under </a:t>
            </a:r>
            <a:endParaRPr/>
          </a:p>
          <a:p>
            <a:pPr indent="0" lvl="0" marL="0" rtl="0" algn="l">
              <a:lnSpc>
                <a:spcPct val="100000"/>
              </a:lnSpc>
              <a:spcBef>
                <a:spcPts val="624"/>
              </a:spcBef>
              <a:spcAft>
                <a:spcPts val="0"/>
              </a:spcAft>
              <a:buSzPts val="2200"/>
              <a:buNone/>
            </a:pPr>
            <a:r>
              <a:rPr lang="en-US" sz="2200">
                <a:latin typeface="Calibri"/>
                <a:ea typeface="Calibri"/>
                <a:cs typeface="Calibri"/>
                <a:sym typeface="Calibri"/>
              </a:rPr>
              <a:t>GAAP and IFRS</a:t>
            </a:r>
            <a:endParaRPr/>
          </a:p>
          <a:p>
            <a:pPr indent="0" lvl="0" marL="0" rtl="0" algn="l">
              <a:lnSpc>
                <a:spcPct val="100000"/>
              </a:lnSpc>
              <a:spcBef>
                <a:spcPts val="624"/>
              </a:spcBef>
              <a:spcAft>
                <a:spcPts val="0"/>
              </a:spcAft>
              <a:buSzPts val="2200"/>
              <a:buNone/>
            </a:pPr>
            <a:r>
              <a:rPr b="1" lang="en-US" sz="2200">
                <a:latin typeface="Calibri"/>
                <a:ea typeface="Calibri"/>
                <a:cs typeface="Calibri"/>
                <a:sym typeface="Calibri"/>
              </a:rPr>
              <a:t>Key Points</a:t>
            </a:r>
            <a:endParaRPr/>
          </a:p>
          <a:p>
            <a:pPr indent="0" lvl="1" marL="0" rtl="0" algn="l">
              <a:lnSpc>
                <a:spcPct val="100000"/>
              </a:lnSpc>
              <a:spcBef>
                <a:spcPts val="624"/>
              </a:spcBef>
              <a:spcAft>
                <a:spcPts val="0"/>
              </a:spcAft>
              <a:buClr>
                <a:srgbClr val="800000"/>
              </a:buClr>
              <a:buSzPts val="1760"/>
              <a:buNone/>
            </a:pPr>
            <a:r>
              <a:rPr b="1" lang="en-US" sz="2200">
                <a:latin typeface="Calibri"/>
                <a:ea typeface="Calibri"/>
                <a:cs typeface="Calibri"/>
                <a:sym typeface="Calibri"/>
              </a:rPr>
              <a:t>Similarities</a:t>
            </a:r>
            <a:endParaRPr/>
          </a:p>
          <a:p>
            <a:pPr indent="-291600" lvl="1" marL="291600" rtl="0" algn="l">
              <a:lnSpc>
                <a:spcPct val="100000"/>
              </a:lnSpc>
              <a:spcBef>
                <a:spcPts val="624"/>
              </a:spcBef>
              <a:spcAft>
                <a:spcPts val="0"/>
              </a:spcAft>
              <a:buClr>
                <a:srgbClr val="911B21"/>
              </a:buClr>
              <a:buSzPts val="2200"/>
              <a:buFont typeface="Arial"/>
              <a:buChar char="•"/>
            </a:pPr>
            <a:r>
              <a:rPr lang="en-US" sz="2200">
                <a:latin typeface="Calibri"/>
                <a:ea typeface="Calibri"/>
                <a:cs typeface="Calibri"/>
                <a:sym typeface="Calibri"/>
              </a:rPr>
              <a:t>Companies applying IFRS also use accrual-basis accounting to ensure that they record transactions that change a company’s financial statements in the period in which events occur.</a:t>
            </a:r>
            <a:endParaRPr/>
          </a:p>
          <a:p>
            <a:pPr indent="-291600" lvl="1" marL="291600" rtl="0" algn="l">
              <a:lnSpc>
                <a:spcPct val="100000"/>
              </a:lnSpc>
              <a:spcBef>
                <a:spcPts val="624"/>
              </a:spcBef>
              <a:spcAft>
                <a:spcPts val="0"/>
              </a:spcAft>
              <a:buClr>
                <a:srgbClr val="911B21"/>
              </a:buClr>
              <a:buSzPts val="2200"/>
              <a:buFont typeface="Arial"/>
              <a:buChar char="•"/>
            </a:pPr>
            <a:r>
              <a:rPr lang="en-US" sz="2200">
                <a:latin typeface="Calibri"/>
                <a:ea typeface="Calibri"/>
                <a:cs typeface="Calibri"/>
                <a:sym typeface="Calibri"/>
              </a:rPr>
              <a:t>Similar to GAAP, cash-basis accounting is not in accordance with IFRS.</a:t>
            </a:r>
            <a:endParaRPr/>
          </a:p>
          <a:p>
            <a:pPr indent="-291600" lvl="1" marL="291600" rtl="0" algn="l">
              <a:lnSpc>
                <a:spcPct val="100000"/>
              </a:lnSpc>
              <a:spcBef>
                <a:spcPts val="624"/>
              </a:spcBef>
              <a:spcAft>
                <a:spcPts val="0"/>
              </a:spcAft>
              <a:buClr>
                <a:srgbClr val="911B21"/>
              </a:buClr>
              <a:buSzPts val="2200"/>
              <a:buFont typeface="Arial"/>
              <a:buChar char="•"/>
            </a:pPr>
            <a:r>
              <a:rPr lang="en-US" sz="2200">
                <a:latin typeface="Calibri"/>
                <a:ea typeface="Calibri"/>
                <a:cs typeface="Calibri"/>
                <a:sym typeface="Calibri"/>
              </a:rPr>
              <a:t>IFRS also divides the economic life of companies into artificial time periods. Under both GAAP and IFRS, this is referred to as the time period assumption.</a:t>
            </a:r>
            <a:endParaRPr sz="2200">
              <a:latin typeface="Calibri"/>
              <a:ea typeface="Calibri"/>
              <a:cs typeface="Calibri"/>
              <a:sym typeface="Calibri"/>
            </a:endParaRPr>
          </a:p>
        </p:txBody>
      </p:sp>
      <p:sp>
        <p:nvSpPr>
          <p:cNvPr id="855" name="Google Shape;855;p90"/>
          <p:cNvSpPr txBox="1"/>
          <p:nvPr>
            <p:ph idx="2" type="body"/>
          </p:nvPr>
        </p:nvSpPr>
        <p:spPr>
          <a:xfrm>
            <a:off x="309560" y="6477002"/>
            <a:ext cx="560388" cy="27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1"/>
          <p:cNvSpPr txBox="1"/>
          <p:nvPr>
            <p:ph type="title"/>
          </p:nvPr>
        </p:nvSpPr>
        <p:spPr>
          <a:xfrm>
            <a:off x="2591491" y="794833"/>
            <a:ext cx="3462783" cy="64019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A Look at IFRS </a:t>
            </a:r>
            <a:br>
              <a:rPr lang="en-US" sz="2200">
                <a:solidFill>
                  <a:schemeClr val="lt1"/>
                </a:solidFill>
                <a:latin typeface="Calibri"/>
                <a:ea typeface="Calibri"/>
                <a:cs typeface="Calibri"/>
                <a:sym typeface="Calibri"/>
              </a:rPr>
            </a:br>
            <a:r>
              <a:rPr lang="en-US" sz="2200">
                <a:solidFill>
                  <a:schemeClr val="lt1"/>
                </a:solidFill>
                <a:latin typeface="Calibri"/>
                <a:ea typeface="Calibri"/>
                <a:cs typeface="Calibri"/>
                <a:sym typeface="Calibri"/>
              </a:rPr>
              <a:t>Similarities and Differences</a:t>
            </a:r>
            <a:endParaRPr sz="2200">
              <a:solidFill>
                <a:schemeClr val="lt1"/>
              </a:solidFill>
              <a:latin typeface="Calibri"/>
              <a:ea typeface="Calibri"/>
              <a:cs typeface="Calibri"/>
              <a:sym typeface="Calibri"/>
            </a:endParaRPr>
          </a:p>
        </p:txBody>
      </p:sp>
      <p:sp>
        <p:nvSpPr>
          <p:cNvPr id="861" name="Google Shape;861;p91"/>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Key Points</a:t>
            </a:r>
            <a:endParaRPr/>
          </a:p>
          <a:p>
            <a:pPr indent="0" lvl="1" marL="0" rtl="0" algn="l">
              <a:lnSpc>
                <a:spcPct val="100000"/>
              </a:lnSpc>
              <a:spcBef>
                <a:spcPts val="624"/>
              </a:spcBef>
              <a:spcAft>
                <a:spcPts val="0"/>
              </a:spcAft>
              <a:buClr>
                <a:srgbClr val="800000"/>
              </a:buClr>
              <a:buSzPts val="1600"/>
              <a:buNone/>
            </a:pPr>
            <a:r>
              <a:rPr b="1" lang="en-US" sz="2000">
                <a:latin typeface="Calibri"/>
                <a:ea typeface="Calibri"/>
                <a:cs typeface="Calibri"/>
                <a:sym typeface="Calibri"/>
              </a:rPr>
              <a:t>Similarities</a:t>
            </a:r>
            <a:endParaRPr/>
          </a:p>
          <a:p>
            <a:pPr indent="-291600" lvl="1" marL="291600" rtl="0" algn="l">
              <a:lnSpc>
                <a:spcPct val="100000"/>
              </a:lnSpc>
              <a:spcBef>
                <a:spcPts val="624"/>
              </a:spcBef>
              <a:spcAft>
                <a:spcPts val="0"/>
              </a:spcAft>
              <a:buClr>
                <a:srgbClr val="911B21"/>
              </a:buClr>
              <a:buSzPts val="2000"/>
              <a:buFont typeface="Arial"/>
              <a:buChar char="•"/>
            </a:pPr>
            <a:r>
              <a:rPr lang="en-US" sz="2000">
                <a:latin typeface="Calibri"/>
                <a:ea typeface="Calibri"/>
                <a:cs typeface="Calibri"/>
                <a:sym typeface="Calibri"/>
              </a:rPr>
              <a:t>The general revenue recognition principle required by GAAP that is used in this textbook is similar to that used under IFRS.</a:t>
            </a:r>
            <a:endParaRPr/>
          </a:p>
          <a:p>
            <a:pPr indent="-291600" lvl="1" marL="291600" rtl="0" algn="l">
              <a:lnSpc>
                <a:spcPct val="100000"/>
              </a:lnSpc>
              <a:spcBef>
                <a:spcPts val="624"/>
              </a:spcBef>
              <a:spcAft>
                <a:spcPts val="0"/>
              </a:spcAft>
              <a:buClr>
                <a:srgbClr val="911B21"/>
              </a:buClr>
              <a:buSzPts val="2000"/>
              <a:buFont typeface="Arial"/>
              <a:buChar char="•"/>
            </a:pPr>
            <a:r>
              <a:rPr lang="en-US" sz="2000">
                <a:latin typeface="Calibri"/>
                <a:ea typeface="Calibri"/>
                <a:cs typeface="Calibri"/>
                <a:sym typeface="Calibri"/>
              </a:rPr>
              <a:t>Revenue recognition fraud is a major issue in U.S. financial reporting. The same situation occurs in other countries, as evidenced by revenue recognition breakdowns at Dutch software company Baan NV, Japanese electronics giant NEC, and Dutch grocer Ahold NV.</a:t>
            </a:r>
            <a:endParaRPr/>
          </a:p>
          <a:p>
            <a:pPr indent="0" lvl="1" marL="0" rtl="0" algn="l">
              <a:lnSpc>
                <a:spcPct val="100000"/>
              </a:lnSpc>
              <a:spcBef>
                <a:spcPts val="624"/>
              </a:spcBef>
              <a:spcAft>
                <a:spcPts val="0"/>
              </a:spcAft>
              <a:buClr>
                <a:srgbClr val="800000"/>
              </a:buClr>
              <a:buSzPts val="1600"/>
              <a:buNone/>
            </a:pPr>
            <a:r>
              <a:rPr b="1" lang="en-US" sz="2000">
                <a:latin typeface="Calibri"/>
                <a:ea typeface="Calibri"/>
                <a:cs typeface="Calibri"/>
                <a:sym typeface="Calibri"/>
              </a:rPr>
              <a:t>Differences</a:t>
            </a:r>
            <a:endParaRPr/>
          </a:p>
          <a:p>
            <a:pPr indent="-291600" lvl="1" marL="291600" rtl="0" algn="l">
              <a:lnSpc>
                <a:spcPct val="100000"/>
              </a:lnSpc>
              <a:spcBef>
                <a:spcPts val="624"/>
              </a:spcBef>
              <a:spcAft>
                <a:spcPts val="0"/>
              </a:spcAft>
              <a:buClr>
                <a:srgbClr val="911B21"/>
              </a:buClr>
              <a:buSzPts val="2000"/>
              <a:buFont typeface="Arial"/>
              <a:buChar char="•"/>
            </a:pPr>
            <a:r>
              <a:rPr lang="en-US" sz="2000">
                <a:latin typeface="Calibri"/>
                <a:ea typeface="Calibri"/>
                <a:cs typeface="Calibri"/>
                <a:sym typeface="Calibri"/>
              </a:rPr>
              <a:t>Under IFRS, revaluation (using fair value) of items such as land and buildings is permitted. IFRS allows depreciation based on revaluation of assets, which is not permitted under GAAP.</a:t>
            </a:r>
            <a:endParaRPr/>
          </a:p>
        </p:txBody>
      </p:sp>
      <p:sp>
        <p:nvSpPr>
          <p:cNvPr id="862" name="Google Shape;862;p91"/>
          <p:cNvSpPr txBox="1"/>
          <p:nvPr>
            <p:ph idx="2" type="body"/>
          </p:nvPr>
        </p:nvSpPr>
        <p:spPr>
          <a:xfrm>
            <a:off x="309229" y="6480847"/>
            <a:ext cx="537767" cy="2497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92"/>
          <p:cNvSpPr txBox="1"/>
          <p:nvPr>
            <p:ph type="title"/>
          </p:nvPr>
        </p:nvSpPr>
        <p:spPr>
          <a:xfrm>
            <a:off x="2683525" y="772311"/>
            <a:ext cx="3431526"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 Look at IFRS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More Differences</a:t>
            </a:r>
            <a:endParaRPr sz="2400">
              <a:solidFill>
                <a:schemeClr val="lt1"/>
              </a:solidFill>
              <a:latin typeface="Calibri"/>
              <a:ea typeface="Calibri"/>
              <a:cs typeface="Calibri"/>
              <a:sym typeface="Calibri"/>
            </a:endParaRPr>
          </a:p>
        </p:txBody>
      </p:sp>
      <p:sp>
        <p:nvSpPr>
          <p:cNvPr id="868" name="Google Shape;868;p92"/>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000"/>
              <a:buNone/>
            </a:pPr>
            <a:r>
              <a:rPr b="1" lang="en-US" sz="2000">
                <a:latin typeface="Calibri"/>
                <a:ea typeface="Calibri"/>
                <a:cs typeface="Calibri"/>
                <a:sym typeface="Calibri"/>
              </a:rPr>
              <a:t>Key Points</a:t>
            </a:r>
            <a:endParaRPr/>
          </a:p>
          <a:p>
            <a:pPr indent="0" lvl="1" marL="0" rtl="0" algn="l">
              <a:lnSpc>
                <a:spcPct val="100000"/>
              </a:lnSpc>
              <a:spcBef>
                <a:spcPts val="1824"/>
              </a:spcBef>
              <a:spcAft>
                <a:spcPts val="0"/>
              </a:spcAft>
              <a:buClr>
                <a:srgbClr val="800000"/>
              </a:buClr>
              <a:buSzPts val="1600"/>
              <a:buNone/>
            </a:pPr>
            <a:r>
              <a:rPr b="1" lang="en-US" sz="2000">
                <a:latin typeface="Calibri"/>
                <a:ea typeface="Calibri"/>
                <a:cs typeface="Calibri"/>
                <a:sym typeface="Calibri"/>
              </a:rPr>
              <a:t>More Differences</a:t>
            </a:r>
            <a:endParaRPr b="1" sz="2000">
              <a:latin typeface="Calibri"/>
              <a:ea typeface="Calibri"/>
              <a:cs typeface="Calibri"/>
              <a:sym typeface="Calibri"/>
            </a:endParaRPr>
          </a:p>
          <a:p>
            <a:pPr indent="-291600" lvl="1" marL="291600" rtl="0" algn="l">
              <a:lnSpc>
                <a:spcPct val="100000"/>
              </a:lnSpc>
              <a:spcBef>
                <a:spcPts val="1824"/>
              </a:spcBef>
              <a:spcAft>
                <a:spcPts val="0"/>
              </a:spcAft>
              <a:buClr>
                <a:srgbClr val="911B21"/>
              </a:buClr>
              <a:buSzPts val="2000"/>
              <a:buFont typeface="Arial"/>
              <a:buChar char="•"/>
            </a:pPr>
            <a:r>
              <a:rPr lang="en-US" sz="2000">
                <a:latin typeface="Calibri"/>
                <a:ea typeface="Calibri"/>
                <a:cs typeface="Calibri"/>
                <a:sym typeface="Calibri"/>
              </a:rPr>
              <a:t>The terminology used for revenues and gains, and expenses and losses, differs somewhat between IFRS and GAAP. For example, income under IFRS includes both revenues, which arise during the normal course of operating activities, and gains, which arise from activities outside of the normal sales of goods and services. The term “income” is not used this way under GAAP. Instead, under GAAP, income refers to the net difference between revenues and expenses.</a:t>
            </a:r>
            <a:endParaRPr/>
          </a:p>
          <a:p>
            <a:pPr indent="-291600" lvl="1" marL="291600" rtl="0" algn="l">
              <a:lnSpc>
                <a:spcPct val="100000"/>
              </a:lnSpc>
              <a:spcBef>
                <a:spcPts val="624"/>
              </a:spcBef>
              <a:spcAft>
                <a:spcPts val="0"/>
              </a:spcAft>
              <a:buClr>
                <a:srgbClr val="911B21"/>
              </a:buClr>
              <a:buSzPts val="2000"/>
              <a:buFont typeface="Arial"/>
              <a:buChar char="•"/>
            </a:pPr>
            <a:r>
              <a:rPr lang="en-US" sz="2000">
                <a:latin typeface="Calibri"/>
                <a:ea typeface="Calibri"/>
                <a:cs typeface="Calibri"/>
                <a:sym typeface="Calibri"/>
              </a:rPr>
              <a:t>Under IFRS, expenses include both those costs incurred in the normal course of operations as well as losses that are not part of normal operations. This is in contrast to GAAP, which defines each separately.</a:t>
            </a:r>
            <a:endParaRPr/>
          </a:p>
        </p:txBody>
      </p:sp>
      <p:sp>
        <p:nvSpPr>
          <p:cNvPr id="869" name="Google Shape;869;p92"/>
          <p:cNvSpPr txBox="1"/>
          <p:nvPr>
            <p:ph idx="2" type="body"/>
          </p:nvPr>
        </p:nvSpPr>
        <p:spPr>
          <a:xfrm>
            <a:off x="320676" y="6477090"/>
            <a:ext cx="537766" cy="2497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3"/>
          <p:cNvSpPr txBox="1"/>
          <p:nvPr>
            <p:ph type="title"/>
          </p:nvPr>
        </p:nvSpPr>
        <p:spPr>
          <a:xfrm>
            <a:off x="2683524" y="800887"/>
            <a:ext cx="3623459"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Cash Versus Accrual Question </a:t>
            </a:r>
            <a:endParaRPr sz="2000">
              <a:solidFill>
                <a:schemeClr val="lt1"/>
              </a:solidFill>
              <a:latin typeface="Calibri"/>
              <a:ea typeface="Calibri"/>
              <a:cs typeface="Calibri"/>
              <a:sym typeface="Calibri"/>
            </a:endParaRPr>
          </a:p>
        </p:txBody>
      </p:sp>
      <p:sp>
        <p:nvSpPr>
          <p:cNvPr id="875" name="Google Shape;875;p93"/>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IFRS:</a:t>
            </a:r>
            <a:endParaRPr/>
          </a:p>
          <a:p>
            <a:pPr indent="-457200" lvl="1" marL="813816" rtl="0" algn="l">
              <a:lnSpc>
                <a:spcPct val="100000"/>
              </a:lnSpc>
              <a:spcBef>
                <a:spcPts val="1224"/>
              </a:spcBef>
              <a:spcAft>
                <a:spcPts val="0"/>
              </a:spcAft>
              <a:buClr>
                <a:srgbClr val="911B21"/>
              </a:buClr>
              <a:buSzPts val="2400"/>
              <a:buFont typeface="Arial"/>
              <a:buAutoNum type="alphaLcPeriod"/>
            </a:pPr>
            <a:r>
              <a:rPr lang="en-US" sz="2400">
                <a:latin typeface="Calibri"/>
                <a:ea typeface="Calibri"/>
                <a:cs typeface="Calibri"/>
                <a:sym typeface="Calibri"/>
              </a:rPr>
              <a:t>uses accrual accounting.</a:t>
            </a:r>
            <a:endParaRPr/>
          </a:p>
          <a:p>
            <a:pPr indent="-457200" lvl="1" marL="813816" rtl="0" algn="l">
              <a:lnSpc>
                <a:spcPct val="100000"/>
              </a:lnSpc>
              <a:spcBef>
                <a:spcPts val="1224"/>
              </a:spcBef>
              <a:spcAft>
                <a:spcPts val="0"/>
              </a:spcAft>
              <a:buClr>
                <a:srgbClr val="911B21"/>
              </a:buClr>
              <a:buSzPts val="2400"/>
              <a:buFont typeface="Arial"/>
              <a:buAutoNum type="alphaLcPeriod"/>
            </a:pPr>
            <a:r>
              <a:rPr lang="en-US" sz="2400">
                <a:latin typeface="Calibri"/>
                <a:ea typeface="Calibri"/>
                <a:cs typeface="Calibri"/>
                <a:sym typeface="Calibri"/>
              </a:rPr>
              <a:t>uses cash-basis accounting.</a:t>
            </a:r>
            <a:endParaRPr/>
          </a:p>
          <a:p>
            <a:pPr indent="-457200" lvl="1" marL="813816" rtl="0" algn="l">
              <a:lnSpc>
                <a:spcPct val="100000"/>
              </a:lnSpc>
              <a:spcBef>
                <a:spcPts val="1224"/>
              </a:spcBef>
              <a:spcAft>
                <a:spcPts val="0"/>
              </a:spcAft>
              <a:buClr>
                <a:srgbClr val="911B21"/>
              </a:buClr>
              <a:buSzPts val="2400"/>
              <a:buFont typeface="Arial"/>
              <a:buAutoNum type="alphaLcPeriod"/>
            </a:pPr>
            <a:r>
              <a:rPr lang="en-US" sz="2400">
                <a:latin typeface="Calibri"/>
                <a:ea typeface="Calibri"/>
                <a:cs typeface="Calibri"/>
                <a:sym typeface="Calibri"/>
              </a:rPr>
              <a:t>allows revenue to be recognized when a customer makes an order.</a:t>
            </a:r>
            <a:endParaRPr/>
          </a:p>
          <a:p>
            <a:pPr indent="-457200" lvl="1" marL="813816" rtl="0" algn="l">
              <a:lnSpc>
                <a:spcPct val="100000"/>
              </a:lnSpc>
              <a:spcBef>
                <a:spcPts val="1224"/>
              </a:spcBef>
              <a:spcAft>
                <a:spcPts val="0"/>
              </a:spcAft>
              <a:buClr>
                <a:srgbClr val="911B21"/>
              </a:buClr>
              <a:buSzPts val="2400"/>
              <a:buFont typeface="Arial"/>
              <a:buAutoNum type="alphaLcPeriod"/>
            </a:pPr>
            <a:r>
              <a:rPr lang="en-US" sz="2400">
                <a:latin typeface="Calibri"/>
                <a:ea typeface="Calibri"/>
                <a:cs typeface="Calibri"/>
                <a:sym typeface="Calibri"/>
              </a:rPr>
              <a:t>requires that revenue not be recognized until cash is received.</a:t>
            </a:r>
            <a:endParaRPr b="1" sz="2400">
              <a:solidFill>
                <a:srgbClr val="1919F3"/>
              </a:solidFill>
              <a:latin typeface="Calibri"/>
              <a:ea typeface="Calibri"/>
              <a:cs typeface="Calibri"/>
              <a:sym typeface="Calibri"/>
            </a:endParaRPr>
          </a:p>
        </p:txBody>
      </p:sp>
      <p:sp>
        <p:nvSpPr>
          <p:cNvPr id="876" name="Google Shape;876;p93"/>
          <p:cNvSpPr txBox="1"/>
          <p:nvPr>
            <p:ph idx="2" type="body"/>
          </p:nvPr>
        </p:nvSpPr>
        <p:spPr>
          <a:xfrm>
            <a:off x="320676" y="6478879"/>
            <a:ext cx="537766" cy="27471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4"/>
          <p:cNvSpPr txBox="1"/>
          <p:nvPr>
            <p:ph type="title"/>
          </p:nvPr>
        </p:nvSpPr>
        <p:spPr>
          <a:xfrm>
            <a:off x="2683524" y="844408"/>
            <a:ext cx="3623459" cy="5505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Cash Versus Accrual Answer</a:t>
            </a:r>
            <a:endParaRPr sz="2000">
              <a:solidFill>
                <a:schemeClr val="lt1"/>
              </a:solidFill>
              <a:latin typeface="Calibri"/>
              <a:ea typeface="Calibri"/>
              <a:cs typeface="Calibri"/>
              <a:sym typeface="Calibri"/>
            </a:endParaRPr>
          </a:p>
        </p:txBody>
      </p:sp>
      <p:sp>
        <p:nvSpPr>
          <p:cNvPr id="882" name="Google Shape;882;p94"/>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lang="en-US" sz="2400">
                <a:latin typeface="Calibri"/>
                <a:ea typeface="Calibri"/>
                <a:cs typeface="Calibri"/>
                <a:sym typeface="Calibri"/>
              </a:rPr>
              <a:t>I</a:t>
            </a:r>
            <a:r>
              <a:rPr lang="en-US" sz="100">
                <a:latin typeface="Calibri"/>
                <a:ea typeface="Calibri"/>
                <a:cs typeface="Calibri"/>
                <a:sym typeface="Calibri"/>
              </a:rPr>
              <a:t> </a:t>
            </a:r>
            <a:r>
              <a:rPr lang="en-US" sz="2400">
                <a:latin typeface="Calibri"/>
                <a:ea typeface="Calibri"/>
                <a:cs typeface="Calibri"/>
                <a:sym typeface="Calibri"/>
              </a:rPr>
              <a:t>F</a:t>
            </a:r>
            <a:r>
              <a:rPr lang="en-US" sz="100">
                <a:latin typeface="Calibri"/>
                <a:ea typeface="Calibri"/>
                <a:cs typeface="Calibri"/>
                <a:sym typeface="Calibri"/>
              </a:rPr>
              <a:t> </a:t>
            </a:r>
            <a:r>
              <a:rPr lang="en-US" sz="2400">
                <a:latin typeface="Calibri"/>
                <a:ea typeface="Calibri"/>
                <a:cs typeface="Calibri"/>
                <a:sym typeface="Calibri"/>
              </a:rPr>
              <a:t>R</a:t>
            </a:r>
            <a:r>
              <a:rPr lang="en-US" sz="100">
                <a:latin typeface="Calibri"/>
                <a:ea typeface="Calibri"/>
                <a:cs typeface="Calibri"/>
                <a:sym typeface="Calibri"/>
              </a:rPr>
              <a:t> </a:t>
            </a:r>
            <a:r>
              <a:rPr lang="en-US" sz="2400">
                <a:latin typeface="Calibri"/>
                <a:ea typeface="Calibri"/>
                <a:cs typeface="Calibri"/>
                <a:sym typeface="Calibri"/>
              </a:rPr>
              <a:t>S:</a:t>
            </a:r>
            <a:endParaRPr/>
          </a:p>
          <a:p>
            <a:pPr indent="-457200" lvl="1" marL="813816" rtl="0" algn="l">
              <a:lnSpc>
                <a:spcPct val="100000"/>
              </a:lnSpc>
              <a:spcBef>
                <a:spcPts val="1200"/>
              </a:spcBef>
              <a:spcAft>
                <a:spcPts val="0"/>
              </a:spcAft>
              <a:buClr>
                <a:srgbClr val="911B21"/>
              </a:buClr>
              <a:buSzPts val="2400"/>
              <a:buFont typeface="Arial"/>
              <a:buAutoNum type="alphaLcPeriod"/>
            </a:pPr>
            <a:r>
              <a:rPr lang="en-US" sz="2400">
                <a:solidFill>
                  <a:srgbClr val="911B21"/>
                </a:solidFill>
                <a:latin typeface="Calibri"/>
                <a:ea typeface="Calibri"/>
                <a:cs typeface="Calibri"/>
                <a:sym typeface="Calibri"/>
              </a:rPr>
              <a:t>Answer:</a:t>
            </a:r>
            <a:r>
              <a:rPr lang="en-US" sz="2400">
                <a:latin typeface="Calibri"/>
                <a:ea typeface="Calibri"/>
                <a:cs typeface="Calibri"/>
                <a:sym typeface="Calibri"/>
              </a:rPr>
              <a:t> </a:t>
            </a:r>
            <a:r>
              <a:rPr lang="en-US">
                <a:latin typeface="Calibri"/>
                <a:ea typeface="Calibri"/>
                <a:cs typeface="Calibri"/>
                <a:sym typeface="Calibri"/>
              </a:rPr>
              <a:t>uses accrual accounting.</a:t>
            </a:r>
            <a:endParaRPr/>
          </a:p>
          <a:p>
            <a:pPr indent="-457200" lvl="1" marL="813816" rtl="0" algn="l">
              <a:lnSpc>
                <a:spcPct val="100000"/>
              </a:lnSpc>
              <a:spcBef>
                <a:spcPts val="1200"/>
              </a:spcBef>
              <a:spcAft>
                <a:spcPts val="0"/>
              </a:spcAft>
              <a:buClr>
                <a:srgbClr val="911B21"/>
              </a:buClr>
              <a:buSzPts val="2300"/>
              <a:buFont typeface="Arial"/>
              <a:buAutoNum type="alphaLcPeriod"/>
            </a:pPr>
            <a:r>
              <a:rPr lang="en-US">
                <a:latin typeface="Calibri"/>
                <a:ea typeface="Calibri"/>
                <a:cs typeface="Calibri"/>
                <a:sym typeface="Calibri"/>
              </a:rPr>
              <a:t>uses cash-basis accounting.</a:t>
            </a:r>
            <a:endParaRPr/>
          </a:p>
          <a:p>
            <a:pPr indent="-457200" lvl="1" marL="813816" rtl="0" algn="l">
              <a:lnSpc>
                <a:spcPct val="100000"/>
              </a:lnSpc>
              <a:spcBef>
                <a:spcPts val="1200"/>
              </a:spcBef>
              <a:spcAft>
                <a:spcPts val="0"/>
              </a:spcAft>
              <a:buClr>
                <a:srgbClr val="911B21"/>
              </a:buClr>
              <a:buSzPts val="2300"/>
              <a:buFont typeface="Arial"/>
              <a:buAutoNum type="alphaLcPeriod"/>
            </a:pPr>
            <a:r>
              <a:rPr lang="en-US">
                <a:latin typeface="Calibri"/>
                <a:ea typeface="Calibri"/>
                <a:cs typeface="Calibri"/>
                <a:sym typeface="Calibri"/>
              </a:rPr>
              <a:t>allows revenue to be recognized when a customer makes an order.</a:t>
            </a:r>
            <a:endParaRPr/>
          </a:p>
          <a:p>
            <a:pPr indent="-457200" lvl="1" marL="813816" rtl="0" algn="l">
              <a:lnSpc>
                <a:spcPct val="100000"/>
              </a:lnSpc>
              <a:spcBef>
                <a:spcPts val="1200"/>
              </a:spcBef>
              <a:spcAft>
                <a:spcPts val="0"/>
              </a:spcAft>
              <a:buClr>
                <a:srgbClr val="911B21"/>
              </a:buClr>
              <a:buSzPts val="2300"/>
              <a:buFont typeface="Arial"/>
              <a:buAutoNum type="alphaLcPeriod"/>
            </a:pPr>
            <a:r>
              <a:rPr lang="en-US">
                <a:latin typeface="Calibri"/>
                <a:ea typeface="Calibri"/>
                <a:cs typeface="Calibri"/>
                <a:sym typeface="Calibri"/>
              </a:rPr>
              <a:t>requires that revenue not be recognized until cash is received.</a:t>
            </a:r>
            <a:endParaRPr b="1">
              <a:solidFill>
                <a:srgbClr val="1919F3"/>
              </a:solidFill>
              <a:latin typeface="Calibri"/>
              <a:ea typeface="Calibri"/>
              <a:cs typeface="Calibri"/>
              <a:sym typeface="Calibri"/>
            </a:endParaRPr>
          </a:p>
        </p:txBody>
      </p:sp>
      <p:sp>
        <p:nvSpPr>
          <p:cNvPr id="883" name="Google Shape;883;p94"/>
          <p:cNvSpPr txBox="1"/>
          <p:nvPr>
            <p:ph idx="3" type="body"/>
          </p:nvPr>
        </p:nvSpPr>
        <p:spPr>
          <a:xfrm>
            <a:off x="317500" y="6487088"/>
            <a:ext cx="787691" cy="364645"/>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rgbClr val="911621"/>
              </a:buClr>
              <a:buSzPts val="1200"/>
              <a:buNone/>
            </a:pPr>
            <a:r>
              <a:rPr lang="en-US">
                <a:latin typeface="Calibri"/>
                <a:ea typeface="Calibri"/>
                <a:cs typeface="Calibri"/>
                <a:sym typeface="Calibri"/>
              </a:rPr>
              <a:t>LO 7</a:t>
            </a:r>
            <a:endParaRPr b="1">
              <a:solidFill>
                <a:srgbClr val="1919F3"/>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5"/>
          <p:cNvSpPr txBox="1"/>
          <p:nvPr>
            <p:ph type="title"/>
          </p:nvPr>
        </p:nvSpPr>
        <p:spPr>
          <a:xfrm>
            <a:off x="2683525" y="772311"/>
            <a:ext cx="3338904" cy="6661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False Statement Question</a:t>
            </a:r>
            <a:endParaRPr sz="2000">
              <a:solidFill>
                <a:schemeClr val="lt1"/>
              </a:solidFill>
              <a:latin typeface="Calibri"/>
              <a:ea typeface="Calibri"/>
              <a:cs typeface="Calibri"/>
              <a:sym typeface="Calibri"/>
            </a:endParaRPr>
          </a:p>
        </p:txBody>
      </p:sp>
      <p:sp>
        <p:nvSpPr>
          <p:cNvPr id="889" name="Google Shape;889;p95"/>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IFRS Practice</a:t>
            </a:r>
            <a:endParaRPr/>
          </a:p>
          <a:p>
            <a:pPr indent="0" lvl="0" marL="0" rtl="0" algn="l">
              <a:lnSpc>
                <a:spcPct val="100000"/>
              </a:lnSpc>
              <a:spcBef>
                <a:spcPts val="624"/>
              </a:spcBef>
              <a:spcAft>
                <a:spcPts val="0"/>
              </a:spcAft>
              <a:buSzPts val="2400"/>
              <a:buNone/>
            </a:pPr>
            <a:r>
              <a:rPr lang="en-US" sz="2400">
                <a:latin typeface="Calibri"/>
                <a:ea typeface="Calibri"/>
                <a:cs typeface="Calibri"/>
                <a:sym typeface="Calibri"/>
              </a:rPr>
              <a:t>Which of the following statements is </a:t>
            </a:r>
            <a:r>
              <a:rPr b="1" lang="en-US" sz="2400">
                <a:latin typeface="Calibri"/>
                <a:ea typeface="Calibri"/>
                <a:cs typeface="Calibri"/>
                <a:sym typeface="Calibri"/>
              </a:rPr>
              <a:t>false</a:t>
            </a:r>
            <a:r>
              <a:rPr lang="en-US" sz="2400">
                <a:latin typeface="Calibri"/>
                <a:ea typeface="Calibri"/>
                <a:cs typeface="Calibri"/>
                <a:sym typeface="Calibri"/>
              </a:rPr>
              <a:t>?</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IFRS employs the time period assumption.</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IFRS employs accrual accounting.</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IFRS requires that revenues and costs must be capable of being measured reliably.</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IFRS uses the cash basis of accounting.</a:t>
            </a:r>
            <a:endParaRPr/>
          </a:p>
        </p:txBody>
      </p:sp>
      <p:sp>
        <p:nvSpPr>
          <p:cNvPr id="890" name="Google Shape;890;p95"/>
          <p:cNvSpPr txBox="1"/>
          <p:nvPr>
            <p:ph idx="2" type="body"/>
          </p:nvPr>
        </p:nvSpPr>
        <p:spPr>
          <a:xfrm>
            <a:off x="320676" y="6477077"/>
            <a:ext cx="537766" cy="2497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96"/>
          <p:cNvSpPr txBox="1"/>
          <p:nvPr>
            <p:ph type="title"/>
          </p:nvPr>
        </p:nvSpPr>
        <p:spPr>
          <a:xfrm>
            <a:off x="2683525" y="777330"/>
            <a:ext cx="3412476" cy="6666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False Statement Answer</a:t>
            </a:r>
            <a:endParaRPr sz="2000">
              <a:solidFill>
                <a:schemeClr val="lt1"/>
              </a:solidFill>
              <a:latin typeface="Calibri"/>
              <a:ea typeface="Calibri"/>
              <a:cs typeface="Calibri"/>
              <a:sym typeface="Calibri"/>
            </a:endParaRPr>
          </a:p>
        </p:txBody>
      </p:sp>
      <p:sp>
        <p:nvSpPr>
          <p:cNvPr id="896" name="Google Shape;896;p96"/>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IFRS Practice</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Which of the following statements is </a:t>
            </a:r>
            <a:r>
              <a:rPr b="1" lang="en-US" sz="2400">
                <a:latin typeface="Calibri"/>
                <a:ea typeface="Calibri"/>
                <a:cs typeface="Calibri"/>
                <a:sym typeface="Calibri"/>
              </a:rPr>
              <a:t>false</a:t>
            </a:r>
            <a:r>
              <a:rPr lang="en-US" sz="2400">
                <a:latin typeface="Calibri"/>
                <a:ea typeface="Calibri"/>
                <a:cs typeface="Calibri"/>
                <a:sym typeface="Calibri"/>
              </a:rPr>
              <a:t>?</a:t>
            </a:r>
            <a:endParaRPr/>
          </a:p>
          <a:p>
            <a:pPr indent="-457200" lvl="1" marL="863605" rtl="0" algn="l">
              <a:lnSpc>
                <a:spcPct val="100000"/>
              </a:lnSpc>
              <a:spcBef>
                <a:spcPts val="555"/>
              </a:spcBef>
              <a:spcAft>
                <a:spcPts val="0"/>
              </a:spcAft>
              <a:buClr>
                <a:srgbClr val="911B21"/>
              </a:buClr>
              <a:buSzPts val="2400"/>
              <a:buFont typeface="Arial"/>
              <a:buAutoNum type="alphaLcPeriod"/>
            </a:pPr>
            <a:r>
              <a:rPr lang="en-US" sz="2400">
                <a:latin typeface="Calibri"/>
                <a:ea typeface="Calibri"/>
                <a:cs typeface="Calibri"/>
                <a:sym typeface="Calibri"/>
              </a:rPr>
              <a:t>IFRS employs the time period assumption.</a:t>
            </a:r>
            <a:endParaRPr/>
          </a:p>
          <a:p>
            <a:pPr indent="-457200" lvl="1" marL="863605" rtl="0" algn="l">
              <a:lnSpc>
                <a:spcPct val="100000"/>
              </a:lnSpc>
              <a:spcBef>
                <a:spcPts val="555"/>
              </a:spcBef>
              <a:spcAft>
                <a:spcPts val="0"/>
              </a:spcAft>
              <a:buClr>
                <a:srgbClr val="911B21"/>
              </a:buClr>
              <a:buSzPts val="2400"/>
              <a:buFont typeface="Arial"/>
              <a:buAutoNum type="alphaLcPeriod"/>
            </a:pPr>
            <a:r>
              <a:rPr lang="en-US" sz="2400">
                <a:latin typeface="Calibri"/>
                <a:ea typeface="Calibri"/>
                <a:cs typeface="Calibri"/>
                <a:sym typeface="Calibri"/>
              </a:rPr>
              <a:t>IFRS employs accrual accounting.</a:t>
            </a:r>
            <a:endParaRPr/>
          </a:p>
          <a:p>
            <a:pPr indent="-457200" lvl="1" marL="863605" rtl="0" algn="l">
              <a:lnSpc>
                <a:spcPct val="100000"/>
              </a:lnSpc>
              <a:spcBef>
                <a:spcPts val="555"/>
              </a:spcBef>
              <a:spcAft>
                <a:spcPts val="0"/>
              </a:spcAft>
              <a:buClr>
                <a:srgbClr val="911B21"/>
              </a:buClr>
              <a:buSzPts val="2400"/>
              <a:buFont typeface="Arial"/>
              <a:buAutoNum type="alphaLcPeriod"/>
            </a:pPr>
            <a:r>
              <a:rPr lang="en-US" sz="2400">
                <a:latin typeface="Calibri"/>
                <a:ea typeface="Calibri"/>
                <a:cs typeface="Calibri"/>
                <a:sym typeface="Calibri"/>
              </a:rPr>
              <a:t>IFRS requires that revenues and costs must be capable of being measured reliably.</a:t>
            </a:r>
            <a:endParaRPr/>
          </a:p>
          <a:p>
            <a:pPr indent="-457200" lvl="1" marL="863605" rtl="0" algn="l">
              <a:lnSpc>
                <a:spcPct val="100000"/>
              </a:lnSpc>
              <a:spcBef>
                <a:spcPts val="555"/>
              </a:spcBef>
              <a:spcAft>
                <a:spcPts val="0"/>
              </a:spcAft>
              <a:buClr>
                <a:srgbClr val="911B21"/>
              </a:buClr>
              <a:buSzPts val="2400"/>
              <a:buFont typeface="Arial"/>
              <a:buAutoNum type="alphaLcPeriod"/>
            </a:pPr>
            <a:r>
              <a:rPr lang="en-US" sz="2400">
                <a:solidFill>
                  <a:srgbClr val="911B21"/>
                </a:solidFill>
                <a:latin typeface="Calibri"/>
                <a:ea typeface="Calibri"/>
                <a:cs typeface="Calibri"/>
                <a:sym typeface="Calibri"/>
              </a:rPr>
              <a:t>Answer:</a:t>
            </a:r>
            <a:r>
              <a:rPr lang="en-US" sz="2400">
                <a:latin typeface="Calibri"/>
                <a:ea typeface="Calibri"/>
                <a:cs typeface="Calibri"/>
                <a:sym typeface="Calibri"/>
              </a:rPr>
              <a:t> IFRS uses the cash basis of accounting.</a:t>
            </a:r>
            <a:endParaRPr/>
          </a:p>
        </p:txBody>
      </p:sp>
      <p:sp>
        <p:nvSpPr>
          <p:cNvPr id="897" name="Google Shape;897;p96"/>
          <p:cNvSpPr txBox="1"/>
          <p:nvPr>
            <p:ph idx="3" type="body"/>
          </p:nvPr>
        </p:nvSpPr>
        <p:spPr>
          <a:xfrm>
            <a:off x="317500" y="6487088"/>
            <a:ext cx="787691" cy="364645"/>
          </a:xfrm>
          <a:prstGeom prst="rect">
            <a:avLst/>
          </a:prstGeom>
          <a:noFill/>
          <a:ln>
            <a:noFill/>
          </a:ln>
        </p:spPr>
        <p:txBody>
          <a:bodyPr anchorCtr="0" anchor="t" bIns="45700" lIns="91425" spcFirstLastPara="1" rIns="91425" wrap="square" tIns="45700">
            <a:noAutofit/>
          </a:bodyPr>
          <a:lstStyle/>
          <a:p>
            <a:pPr indent="0" lvl="1" marL="0" rtl="0" algn="l">
              <a:lnSpc>
                <a:spcPct val="90000"/>
              </a:lnSpc>
              <a:spcBef>
                <a:spcPts val="0"/>
              </a:spcBef>
              <a:spcAft>
                <a:spcPts val="0"/>
              </a:spcAft>
              <a:buClr>
                <a:srgbClr val="911B21"/>
              </a:buClr>
              <a:buSzPts val="1200"/>
              <a:buNone/>
            </a:pPr>
            <a:r>
              <a:rPr lang="en-US">
                <a:latin typeface="Calibri"/>
                <a:ea typeface="Calibri"/>
                <a:cs typeface="Calibri"/>
                <a:sym typeface="Calibri"/>
              </a:rPr>
              <a:t>LO 7</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97"/>
          <p:cNvSpPr txBox="1"/>
          <p:nvPr>
            <p:ph type="title"/>
          </p:nvPr>
        </p:nvSpPr>
        <p:spPr>
          <a:xfrm>
            <a:off x="2683524" y="816880"/>
            <a:ext cx="3623459" cy="60562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Revenue Recognition Question</a:t>
            </a:r>
            <a:endParaRPr sz="2000">
              <a:solidFill>
                <a:schemeClr val="lt1"/>
              </a:solidFill>
              <a:latin typeface="Calibri"/>
              <a:ea typeface="Calibri"/>
              <a:cs typeface="Calibri"/>
              <a:sym typeface="Calibri"/>
            </a:endParaRPr>
          </a:p>
        </p:txBody>
      </p:sp>
      <p:sp>
        <p:nvSpPr>
          <p:cNvPr id="903" name="Google Shape;903;p97"/>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IFRS Practice</a:t>
            </a:r>
            <a:endParaRPr/>
          </a:p>
          <a:p>
            <a:pPr indent="0" lvl="0" marL="0" rtl="0" algn="l">
              <a:lnSpc>
                <a:spcPct val="100000"/>
              </a:lnSpc>
              <a:spcBef>
                <a:spcPts val="624"/>
              </a:spcBef>
              <a:spcAft>
                <a:spcPts val="0"/>
              </a:spcAft>
              <a:buSzPts val="2400"/>
              <a:buNone/>
            </a:pPr>
            <a:r>
              <a:rPr lang="en-US" sz="2400">
                <a:latin typeface="Calibri"/>
                <a:ea typeface="Calibri"/>
                <a:cs typeface="Calibri"/>
                <a:sym typeface="Calibri"/>
              </a:rPr>
              <a:t>As a result of the revenue recognition project being undertaken by the FASB and IASB:</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revenue recognition places more emphasis on when the performance obligation is satisfied.</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revenue recognition places more emphasis on when revenue is realized.</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revenue recognition places more emphasis on when expenses are incurred.</a:t>
            </a:r>
            <a:endParaRPr/>
          </a:p>
          <a:p>
            <a:pPr indent="-457200" lvl="1" marL="863605" rtl="0" algn="l">
              <a:lnSpc>
                <a:spcPct val="100000"/>
              </a:lnSpc>
              <a:spcBef>
                <a:spcPts val="624"/>
              </a:spcBef>
              <a:spcAft>
                <a:spcPts val="0"/>
              </a:spcAft>
              <a:buClr>
                <a:srgbClr val="911B21"/>
              </a:buClr>
              <a:buSzPts val="2400"/>
              <a:buFont typeface="Arial"/>
              <a:buAutoNum type="alphaLcPeriod"/>
            </a:pPr>
            <a:r>
              <a:rPr lang="en-US" sz="2400">
                <a:latin typeface="Calibri"/>
                <a:ea typeface="Calibri"/>
                <a:cs typeface="Calibri"/>
                <a:sym typeface="Calibri"/>
              </a:rPr>
              <a:t>revenue is no longer recorded unless cash has been received.</a:t>
            </a:r>
            <a:endParaRPr/>
          </a:p>
        </p:txBody>
      </p:sp>
      <p:sp>
        <p:nvSpPr>
          <p:cNvPr id="904" name="Google Shape;904;p97"/>
          <p:cNvSpPr txBox="1"/>
          <p:nvPr>
            <p:ph idx="2" type="body"/>
          </p:nvPr>
        </p:nvSpPr>
        <p:spPr>
          <a:xfrm>
            <a:off x="320676" y="6481112"/>
            <a:ext cx="537766" cy="30218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US" sz="1200">
                <a:latin typeface="Calibri"/>
                <a:ea typeface="Calibri"/>
                <a:cs typeface="Calibri"/>
                <a:sym typeface="Calibri"/>
              </a:rPr>
              <a:t>LO 7</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98"/>
          <p:cNvSpPr txBox="1"/>
          <p:nvPr>
            <p:ph type="title"/>
          </p:nvPr>
        </p:nvSpPr>
        <p:spPr>
          <a:xfrm>
            <a:off x="2683524" y="844408"/>
            <a:ext cx="3623459" cy="55056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 Look at IFRS </a:t>
            </a:r>
            <a:br>
              <a:rPr lang="en-US" sz="2000">
                <a:solidFill>
                  <a:schemeClr val="lt1"/>
                </a:solidFill>
                <a:latin typeface="Calibri"/>
                <a:ea typeface="Calibri"/>
                <a:cs typeface="Calibri"/>
                <a:sym typeface="Calibri"/>
              </a:rPr>
            </a:br>
            <a:r>
              <a:rPr lang="en-US" sz="2000">
                <a:solidFill>
                  <a:schemeClr val="lt1"/>
                </a:solidFill>
                <a:latin typeface="Calibri"/>
                <a:ea typeface="Calibri"/>
                <a:cs typeface="Calibri"/>
                <a:sym typeface="Calibri"/>
              </a:rPr>
              <a:t>Revenue Recognition Answer </a:t>
            </a:r>
            <a:endParaRPr sz="2000">
              <a:solidFill>
                <a:schemeClr val="lt1"/>
              </a:solidFill>
              <a:latin typeface="Calibri"/>
              <a:ea typeface="Calibri"/>
              <a:cs typeface="Calibri"/>
              <a:sym typeface="Calibri"/>
            </a:endParaRPr>
          </a:p>
        </p:txBody>
      </p:sp>
      <p:sp>
        <p:nvSpPr>
          <p:cNvPr id="910" name="Google Shape;910;p98"/>
          <p:cNvSpPr txBox="1"/>
          <p:nvPr>
            <p:ph idx="1" type="body"/>
          </p:nvPr>
        </p:nvSpPr>
        <p:spPr>
          <a:xfrm>
            <a:off x="304800" y="1752600"/>
            <a:ext cx="8534400" cy="449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latin typeface="Calibri"/>
                <a:ea typeface="Calibri"/>
                <a:cs typeface="Calibri"/>
                <a:sym typeface="Calibri"/>
              </a:rPr>
              <a:t>IFRS Practice</a:t>
            </a:r>
            <a:endParaRPr/>
          </a:p>
          <a:p>
            <a:pPr indent="0" lvl="0" marL="0" rtl="0" algn="l">
              <a:lnSpc>
                <a:spcPct val="100000"/>
              </a:lnSpc>
              <a:spcBef>
                <a:spcPts val="555"/>
              </a:spcBef>
              <a:spcAft>
                <a:spcPts val="0"/>
              </a:spcAft>
              <a:buSzPts val="2400"/>
              <a:buNone/>
            </a:pPr>
            <a:r>
              <a:rPr lang="en-US" sz="2400">
                <a:latin typeface="Calibri"/>
                <a:ea typeface="Calibri"/>
                <a:cs typeface="Calibri"/>
                <a:sym typeface="Calibri"/>
              </a:rPr>
              <a:t>As a result of the revenue recognition project being undertaken by the FASB and IASB:</a:t>
            </a:r>
            <a:endParaRPr/>
          </a:p>
          <a:p>
            <a:pPr indent="-457200" lvl="1" marL="863605" rtl="0" algn="l">
              <a:lnSpc>
                <a:spcPct val="100000"/>
              </a:lnSpc>
              <a:spcBef>
                <a:spcPts val="555"/>
              </a:spcBef>
              <a:spcAft>
                <a:spcPts val="0"/>
              </a:spcAft>
              <a:buClr>
                <a:srgbClr val="911B21"/>
              </a:buClr>
              <a:buSzPts val="2400"/>
              <a:buFont typeface="Arial"/>
              <a:buAutoNum type="alphaLcPeriod"/>
            </a:pPr>
            <a:r>
              <a:rPr lang="en-US" sz="2400">
                <a:solidFill>
                  <a:srgbClr val="911B21"/>
                </a:solidFill>
                <a:latin typeface="Calibri"/>
                <a:ea typeface="Calibri"/>
                <a:cs typeface="Calibri"/>
                <a:sym typeface="Calibri"/>
              </a:rPr>
              <a:t>Answer:</a:t>
            </a:r>
            <a:r>
              <a:rPr lang="en-US" sz="2400">
                <a:latin typeface="Calibri"/>
                <a:ea typeface="Calibri"/>
                <a:cs typeface="Calibri"/>
                <a:sym typeface="Calibri"/>
              </a:rPr>
              <a:t> </a:t>
            </a:r>
            <a:r>
              <a:rPr lang="en-US">
                <a:latin typeface="Calibri"/>
                <a:ea typeface="Calibri"/>
                <a:cs typeface="Calibri"/>
                <a:sym typeface="Calibri"/>
              </a:rPr>
              <a:t>revenue recognition places more emphasis on when the performance obligation is satisfied.</a:t>
            </a:r>
            <a:endParaRPr/>
          </a:p>
          <a:p>
            <a:pPr indent="-457200" lvl="1" marL="863605" rtl="0" algn="l">
              <a:lnSpc>
                <a:spcPct val="100000"/>
              </a:lnSpc>
              <a:spcBef>
                <a:spcPts val="555"/>
              </a:spcBef>
              <a:spcAft>
                <a:spcPts val="0"/>
              </a:spcAft>
              <a:buClr>
                <a:srgbClr val="911B21"/>
              </a:buClr>
              <a:buSzPts val="2300"/>
              <a:buFont typeface="Arial"/>
              <a:buAutoNum type="alphaLcPeriod"/>
            </a:pPr>
            <a:r>
              <a:rPr lang="en-US">
                <a:latin typeface="Calibri"/>
                <a:ea typeface="Calibri"/>
                <a:cs typeface="Calibri"/>
                <a:sym typeface="Calibri"/>
              </a:rPr>
              <a:t>revenue recognition places more emphasis on when revenue is realized.</a:t>
            </a:r>
            <a:endParaRPr/>
          </a:p>
          <a:p>
            <a:pPr indent="-457200" lvl="1" marL="863605" rtl="0" algn="l">
              <a:lnSpc>
                <a:spcPct val="100000"/>
              </a:lnSpc>
              <a:spcBef>
                <a:spcPts val="555"/>
              </a:spcBef>
              <a:spcAft>
                <a:spcPts val="0"/>
              </a:spcAft>
              <a:buClr>
                <a:srgbClr val="911B21"/>
              </a:buClr>
              <a:buSzPts val="2300"/>
              <a:buFont typeface="Arial"/>
              <a:buAutoNum type="alphaLcPeriod"/>
            </a:pPr>
            <a:r>
              <a:rPr lang="en-US">
                <a:latin typeface="Calibri"/>
                <a:ea typeface="Calibri"/>
                <a:cs typeface="Calibri"/>
                <a:sym typeface="Calibri"/>
              </a:rPr>
              <a:t>revenue recognition places more emphasis on when expenses are incurred.</a:t>
            </a:r>
            <a:endParaRPr/>
          </a:p>
          <a:p>
            <a:pPr indent="-457200" lvl="1" marL="863605" rtl="0" algn="l">
              <a:lnSpc>
                <a:spcPct val="100000"/>
              </a:lnSpc>
              <a:spcBef>
                <a:spcPts val="555"/>
              </a:spcBef>
              <a:spcAft>
                <a:spcPts val="0"/>
              </a:spcAft>
              <a:buClr>
                <a:srgbClr val="911B21"/>
              </a:buClr>
              <a:buSzPts val="2300"/>
              <a:buFont typeface="Arial"/>
              <a:buAutoNum type="alphaLcPeriod"/>
            </a:pPr>
            <a:r>
              <a:rPr lang="en-US">
                <a:latin typeface="Calibri"/>
                <a:ea typeface="Calibri"/>
                <a:cs typeface="Calibri"/>
                <a:sym typeface="Calibri"/>
              </a:rPr>
              <a:t>revenue is no longer recorded unless cash has been received.</a:t>
            </a:r>
            <a:endParaRPr/>
          </a:p>
        </p:txBody>
      </p:sp>
      <p:sp>
        <p:nvSpPr>
          <p:cNvPr id="911" name="Google Shape;911;p98"/>
          <p:cNvSpPr txBox="1"/>
          <p:nvPr>
            <p:ph idx="3" type="body"/>
          </p:nvPr>
        </p:nvSpPr>
        <p:spPr>
          <a:xfrm>
            <a:off x="304800" y="6487088"/>
            <a:ext cx="787691" cy="364645"/>
          </a:xfrm>
          <a:prstGeom prst="rect">
            <a:avLst/>
          </a:prstGeom>
          <a:noFill/>
          <a:ln>
            <a:noFill/>
          </a:ln>
        </p:spPr>
        <p:txBody>
          <a:bodyPr anchorCtr="0" anchor="t" bIns="45700" lIns="91425" spcFirstLastPara="1" rIns="91425" wrap="square" tIns="45700">
            <a:noAutofit/>
          </a:bodyPr>
          <a:lstStyle/>
          <a:p>
            <a:pPr indent="0" lvl="1" marL="6350" rtl="0" algn="l">
              <a:lnSpc>
                <a:spcPct val="90000"/>
              </a:lnSpc>
              <a:spcBef>
                <a:spcPts val="0"/>
              </a:spcBef>
              <a:spcAft>
                <a:spcPts val="0"/>
              </a:spcAft>
              <a:buClr>
                <a:srgbClr val="911B21"/>
              </a:buClr>
              <a:buSzPts val="1200"/>
              <a:buNone/>
            </a:pPr>
            <a:r>
              <a:rPr lang="en-US">
                <a:latin typeface="Calibri"/>
                <a:ea typeface="Calibri"/>
                <a:cs typeface="Calibri"/>
                <a:sym typeface="Calibri"/>
              </a:rPr>
              <a:t>LO 7</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99"/>
          <p:cNvSpPr txBox="1"/>
          <p:nvPr>
            <p:ph type="title"/>
          </p:nvPr>
        </p:nvSpPr>
        <p:spPr>
          <a:xfrm>
            <a:off x="304800" y="762001"/>
            <a:ext cx="8534400" cy="99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7787"/>
              </a:buClr>
              <a:buSzPts val="4000"/>
              <a:buFont typeface="Calibri"/>
              <a:buNone/>
            </a:pPr>
            <a:r>
              <a:rPr lang="en-US">
                <a:solidFill>
                  <a:srgbClr val="007787"/>
                </a:solidFill>
                <a:latin typeface="Calibri"/>
                <a:ea typeface="Calibri"/>
                <a:cs typeface="Calibri"/>
                <a:sym typeface="Calibri"/>
              </a:rPr>
              <a:t>Copyright</a:t>
            </a:r>
            <a:endParaRPr/>
          </a:p>
        </p:txBody>
      </p:sp>
      <p:sp>
        <p:nvSpPr>
          <p:cNvPr id="918" name="Google Shape;918;p99"/>
          <p:cNvSpPr txBox="1"/>
          <p:nvPr>
            <p:ph idx="1" type="body"/>
          </p:nvPr>
        </p:nvSpPr>
        <p:spPr>
          <a:xfrm>
            <a:off x="304800" y="1752600"/>
            <a:ext cx="8534400" cy="46037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b="1" lang="en-US" sz="2400">
                <a:latin typeface="Calibri"/>
                <a:ea typeface="Calibri"/>
                <a:cs typeface="Calibri"/>
                <a:sym typeface="Calibri"/>
              </a:rPr>
              <a:t>©2020 John Wiley &amp; Sons, Inc. All rights reserved.</a:t>
            </a:r>
            <a:endParaRPr/>
          </a:p>
          <a:p>
            <a:pPr indent="0" lvl="0" marL="0" rtl="0" algn="l">
              <a:lnSpc>
                <a:spcPct val="150000"/>
              </a:lnSpc>
              <a:spcBef>
                <a:spcPts val="1000"/>
              </a:spcBef>
              <a:spcAft>
                <a:spcPts val="0"/>
              </a:spcAft>
              <a:buClr>
                <a:schemeClr val="dk1"/>
              </a:buClr>
              <a:buSzPts val="1800"/>
              <a:buNone/>
            </a:pPr>
            <a:r>
              <a:rPr lang="en-US" sz="1800">
                <a:latin typeface="Calibri"/>
                <a:ea typeface="Calibri"/>
                <a:cs typeface="Calibri"/>
                <a:sym typeface="Calibri"/>
              </a:rPr>
              <a:t>No part of this publication may be reproduced, stored in a retrieval system, or transmitted, in any form or by any means, electronic, mechanical, photocopying, recording or otherwise, except as permitted by law. Advice on how to obtain permission to reuse this material is available at http://www.wiley.com/go/permissions.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er">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2018-08-23T13:01:59Z</dcterms:created>
  <dc:creator>Weygandt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0x010100B6505C720BE1AB45A4109FEA8A8BC1AA</vt:lpwstr>
  </property>
</Properties>
</file>